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14" r:id="rId2"/>
    <p:sldId id="257" r:id="rId3"/>
    <p:sldId id="275" r:id="rId4"/>
    <p:sldId id="320" r:id="rId5"/>
    <p:sldId id="258" r:id="rId6"/>
    <p:sldId id="321" r:id="rId7"/>
    <p:sldId id="319" r:id="rId8"/>
    <p:sldId id="271" r:id="rId9"/>
    <p:sldId id="273" r:id="rId10"/>
    <p:sldId id="274" r:id="rId11"/>
    <p:sldId id="260" r:id="rId12"/>
    <p:sldId id="259" r:id="rId13"/>
    <p:sldId id="263" r:id="rId14"/>
    <p:sldId id="266" r:id="rId15"/>
    <p:sldId id="267" r:id="rId16"/>
    <p:sldId id="358" r:id="rId17"/>
    <p:sldId id="270" r:id="rId18"/>
    <p:sldId id="309"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9" r:id="rId56"/>
    <p:sldId id="272" r:id="rId57"/>
    <p:sldId id="313" r:id="rId58"/>
    <p:sldId id="281" r:id="rId59"/>
    <p:sldId id="279" r:id="rId60"/>
    <p:sldId id="262"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6/27/2020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6/27/2020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6/27/2020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6/27/2020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6/27/2020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6/27/2020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50FD-2FFE-44DF-AF3C-E6EB16B1D0E1}"/>
              </a:ext>
            </a:extLst>
          </p:cNvPr>
          <p:cNvSpPr>
            <a:spLocks noGrp="1"/>
          </p:cNvSpPr>
          <p:nvPr/>
        </p:nvSpPr>
        <p:spPr>
          <a:xfrm>
            <a:off x="1430277" y="361286"/>
            <a:ext cx="9331441" cy="1734014"/>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defTabSz="914400" fontAlgn="base">
              <a:spcAft>
                <a:spcPct val="0"/>
              </a:spcAft>
            </a:pPr>
            <a:r>
              <a:rPr lang="en-US" sz="1600" b="1" dirty="0">
                <a:solidFill>
                  <a:prstClr val="black"/>
                </a:solidFill>
                <a:latin typeface="Arial" pitchFamily="34" charset="0"/>
                <a:ea typeface="Times New Roman" pitchFamily="18" charset="0"/>
                <a:cs typeface="Arial" pitchFamily="34" charset="0"/>
              </a:rPr>
              <a:t>SREENIDHI INSTITUTE OF SCIENCE AND TECHNOLOGY</a:t>
            </a:r>
            <a:br>
              <a:rPr lang="en-US" sz="1600" b="1" dirty="0">
                <a:solidFill>
                  <a:prstClr val="black"/>
                </a:solidFill>
                <a:latin typeface="Arial" pitchFamily="34" charset="0"/>
                <a:ea typeface="Times New Roman" pitchFamily="18" charset="0"/>
                <a:cs typeface="Arial" pitchFamily="34" charset="0"/>
              </a:rPr>
            </a:br>
            <a:r>
              <a:rPr lang="en-US" sz="1400" dirty="0">
                <a:solidFill>
                  <a:prstClr val="black"/>
                </a:solidFill>
                <a:latin typeface="Arial" pitchFamily="34" charset="0"/>
                <a:ea typeface="Times New Roman" pitchFamily="18" charset="0"/>
                <a:cs typeface="Arial" pitchFamily="34" charset="0"/>
              </a:rPr>
              <a:t>(AN AUTONOMOUS INSTITUTION Approved by UGC)</a:t>
            </a:r>
            <a:br>
              <a:rPr lang="en-US" sz="800" dirty="0">
                <a:solidFill>
                  <a:prstClr val="black"/>
                </a:solidFill>
                <a:latin typeface="Arial" pitchFamily="34" charset="0"/>
                <a:cs typeface="Arial" pitchFamily="34" charset="0"/>
              </a:rPr>
            </a:br>
            <a:r>
              <a:rPr lang="en-US" sz="1200" dirty="0" err="1">
                <a:solidFill>
                  <a:prstClr val="black"/>
                </a:solidFill>
                <a:latin typeface="Arial" pitchFamily="34" charset="0"/>
                <a:ea typeface="Times New Roman" pitchFamily="18" charset="0"/>
                <a:cs typeface="Arial" pitchFamily="34" charset="0"/>
              </a:rPr>
              <a:t>Yamnampet</a:t>
            </a:r>
            <a:r>
              <a:rPr lang="en-US" sz="1200" dirty="0">
                <a:solidFill>
                  <a:prstClr val="black"/>
                </a:solidFill>
                <a:latin typeface="Arial" pitchFamily="34" charset="0"/>
                <a:ea typeface="Times New Roman" pitchFamily="18" charset="0"/>
                <a:cs typeface="Arial" pitchFamily="34" charset="0"/>
              </a:rPr>
              <a:t>, </a:t>
            </a:r>
            <a:r>
              <a:rPr lang="en-US" sz="1200" dirty="0" err="1">
                <a:solidFill>
                  <a:prstClr val="black"/>
                </a:solidFill>
                <a:latin typeface="Arial" pitchFamily="34" charset="0"/>
                <a:ea typeface="Times New Roman" pitchFamily="18" charset="0"/>
                <a:cs typeface="Arial" pitchFamily="34" charset="0"/>
              </a:rPr>
              <a:t>Ghatkesar</a:t>
            </a:r>
            <a:r>
              <a:rPr lang="en-US" sz="1200" dirty="0">
                <a:solidFill>
                  <a:prstClr val="black"/>
                </a:solidFill>
                <a:latin typeface="Arial" pitchFamily="34" charset="0"/>
                <a:ea typeface="Times New Roman" pitchFamily="18" charset="0"/>
                <a:cs typeface="Arial" pitchFamily="34" charset="0"/>
              </a:rPr>
              <a:t>, R.R. District -501 301</a:t>
            </a:r>
            <a:br>
              <a:rPr lang="en-US" sz="800" dirty="0">
                <a:solidFill>
                  <a:prstClr val="black"/>
                </a:solidFill>
                <a:latin typeface="Arial" pitchFamily="34" charset="0"/>
                <a:cs typeface="Arial" pitchFamily="34" charset="0"/>
              </a:rPr>
            </a:br>
            <a:r>
              <a:rPr lang="en-US" sz="1600" dirty="0">
                <a:solidFill>
                  <a:prstClr val="black"/>
                </a:solidFill>
                <a:latin typeface="Arial" pitchFamily="34" charset="0"/>
                <a:ea typeface="Times New Roman" pitchFamily="18" charset="0"/>
                <a:cs typeface="Arial" pitchFamily="34" charset="0"/>
              </a:rPr>
              <a:t>DEPARTMENT OF</a:t>
            </a:r>
            <a:br>
              <a:rPr lang="en-US" sz="1600" b="1" dirty="0">
                <a:solidFill>
                  <a:prstClr val="black"/>
                </a:solidFill>
                <a:latin typeface="Arial" pitchFamily="34" charset="0"/>
                <a:ea typeface="Times New Roman" pitchFamily="18" charset="0"/>
                <a:cs typeface="Arial" pitchFamily="34" charset="0"/>
              </a:rPr>
            </a:br>
            <a:r>
              <a:rPr lang="en-US" sz="1600" b="1" dirty="0">
                <a:solidFill>
                  <a:prstClr val="black"/>
                </a:solidFill>
                <a:latin typeface="Arial" pitchFamily="34" charset="0"/>
                <a:ea typeface="Times New Roman" pitchFamily="18" charset="0"/>
                <a:cs typeface="Arial" pitchFamily="34" charset="0"/>
              </a:rPr>
              <a:t>COMPUTER SCIENCE &amp; ENGINEERING</a:t>
            </a:r>
            <a:br>
              <a:rPr lang="en-US" sz="1600" b="1" dirty="0">
                <a:solidFill>
                  <a:prstClr val="black"/>
                </a:solidFill>
                <a:latin typeface="Arial" pitchFamily="34" charset="0"/>
                <a:ea typeface="Times New Roman" pitchFamily="18" charset="0"/>
                <a:cs typeface="Arial" pitchFamily="34" charset="0"/>
              </a:rPr>
            </a:br>
            <a:endParaRPr lang="en-US" sz="1800" dirty="0">
              <a:solidFill>
                <a:prstClr val="black"/>
              </a:solidFill>
              <a:latin typeface="Arial" pitchFamily="34" charset="0"/>
              <a:cs typeface="Arial" pitchFamily="34" charset="0"/>
            </a:endParaRPr>
          </a:p>
        </p:txBody>
      </p:sp>
      <p:sp>
        <p:nvSpPr>
          <p:cNvPr id="3" name="Subtitle 2">
            <a:extLst>
              <a:ext uri="{FF2B5EF4-FFF2-40B4-BE49-F238E27FC236}">
                <a16:creationId xmlns:a16="http://schemas.microsoft.com/office/drawing/2014/main" id="{2BF88650-F143-4FC7-9DD0-C75441F6E1D2}"/>
              </a:ext>
            </a:extLst>
          </p:cNvPr>
          <p:cNvSpPr>
            <a:spLocks noGrp="1"/>
          </p:cNvSpPr>
          <p:nvPr/>
        </p:nvSpPr>
        <p:spPr>
          <a:xfrm>
            <a:off x="857250" y="2244550"/>
            <a:ext cx="10553699" cy="4252164"/>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lvl="0" algn="ctr" defTabSz="914400" fontAlgn="base">
              <a:spcBef>
                <a:spcPct val="0"/>
              </a:spcBef>
              <a:spcAft>
                <a:spcPct val="0"/>
              </a:spcAft>
              <a:buClrTx/>
              <a:tabLst>
                <a:tab pos="2932113" algn="l"/>
              </a:tabLst>
            </a:pPr>
            <a:br>
              <a:rPr lang="en-US" sz="1600" dirty="0">
                <a:solidFill>
                  <a:schemeClr val="tx1"/>
                </a:solidFill>
                <a:latin typeface="Times New Roman" pitchFamily="18" charset="0"/>
                <a:ea typeface="Times New Roman" pitchFamily="18" charset="0"/>
                <a:cs typeface="Times New Roman" pitchFamily="18" charset="0"/>
              </a:rPr>
            </a:br>
            <a:endParaRPr lang="en-US" sz="800" dirty="0">
              <a:solidFill>
                <a:schemeClr val="tx1"/>
              </a:solidFill>
              <a:latin typeface="Times New Roman" pitchFamily="18" charset="0"/>
              <a:cs typeface="Times New Roman" pitchFamily="18" charset="0"/>
            </a:endParaRPr>
          </a:p>
          <a:p>
            <a:pPr lvl="0" algn="ctr" defTabSz="914400" eaLnBrk="0" fontAlgn="base" hangingPunct="0">
              <a:spcBef>
                <a:spcPct val="0"/>
              </a:spcBef>
              <a:spcAft>
                <a:spcPct val="0"/>
              </a:spcAft>
              <a:buClrTx/>
              <a:tabLst>
                <a:tab pos="2932113" algn="l"/>
              </a:tabLst>
            </a:pPr>
            <a:r>
              <a:rPr lang="en-US" dirty="0">
                <a:solidFill>
                  <a:schemeClr val="tx1"/>
                </a:solidFill>
                <a:latin typeface="Times New Roman" pitchFamily="18" charset="0"/>
                <a:cs typeface="Times New Roman" pitchFamily="18" charset="0"/>
              </a:rPr>
              <a:t>Implementation Seminar</a:t>
            </a:r>
            <a:endParaRPr lang="en-US" sz="800" dirty="0">
              <a:solidFill>
                <a:schemeClr val="tx1"/>
              </a:solidFill>
              <a:latin typeface="Times New Roman" pitchFamily="18" charset="0"/>
              <a:cs typeface="Times New Roman" pitchFamily="18" charset="0"/>
            </a:endParaRPr>
          </a:p>
          <a:p>
            <a:pPr lvl="0" algn="ctr" defTabSz="914400" eaLnBrk="0" fontAlgn="base" hangingPunct="0">
              <a:spcBef>
                <a:spcPct val="0"/>
              </a:spcBef>
              <a:spcAft>
                <a:spcPct val="0"/>
              </a:spcAft>
              <a:buClrTx/>
              <a:tabLst>
                <a:tab pos="2932113" algn="l"/>
              </a:tabLst>
            </a:pPr>
            <a:r>
              <a:rPr lang="en-US" sz="2000" dirty="0">
                <a:solidFill>
                  <a:schemeClr val="tx1"/>
                </a:solidFill>
                <a:latin typeface="Times New Roman" pitchFamily="18" charset="0"/>
                <a:ea typeface="Times New Roman" pitchFamily="18" charset="0"/>
                <a:cs typeface="Times New Roman" pitchFamily="18" charset="0"/>
              </a:rPr>
              <a:t>On</a:t>
            </a:r>
          </a:p>
          <a:p>
            <a:pPr lvl="0" algn="ctr" defTabSz="914400" eaLnBrk="0" fontAlgn="base" hangingPunct="0">
              <a:spcBef>
                <a:spcPct val="0"/>
              </a:spcBef>
              <a:spcAft>
                <a:spcPct val="0"/>
              </a:spcAft>
              <a:buClrTx/>
              <a:tabLst>
                <a:tab pos="2932113" algn="l"/>
              </a:tabLst>
            </a:pPr>
            <a:r>
              <a:rPr lang="en-IN" sz="2400" b="1" dirty="0">
                <a:solidFill>
                  <a:schemeClr val="tx1"/>
                </a:solidFill>
                <a:latin typeface="Times New Roman" pitchFamily="18" charset="0"/>
                <a:cs typeface="Times New Roman" pitchFamily="18" charset="0"/>
              </a:rPr>
              <a:t>MATLAB GUI TOOL FOR TUMOR MRI IMAGE ENHANCEMENT</a:t>
            </a:r>
          </a:p>
          <a:p>
            <a:pPr lvl="0" algn="ctr" defTabSz="914400" eaLnBrk="0" fontAlgn="base" hangingPunct="0">
              <a:spcBef>
                <a:spcPct val="0"/>
              </a:spcBef>
              <a:spcAft>
                <a:spcPct val="0"/>
              </a:spcAft>
              <a:buClrTx/>
              <a:tabLst>
                <a:tab pos="2932113" algn="l"/>
              </a:tabLst>
            </a:pPr>
            <a:r>
              <a:rPr lang="en-US" dirty="0">
                <a:solidFill>
                  <a:schemeClr val="tx1"/>
                </a:solidFill>
                <a:latin typeface="Times New Roman" pitchFamily="18" charset="0"/>
                <a:ea typeface="Times New Roman" pitchFamily="18" charset="0"/>
                <a:cs typeface="Times New Roman" pitchFamily="18" charset="0"/>
              </a:rPr>
              <a:t> By:</a:t>
            </a:r>
          </a:p>
          <a:p>
            <a:pPr lvl="0" algn="ctr" defTabSz="914400" eaLnBrk="0" fontAlgn="base" hangingPunct="0">
              <a:spcBef>
                <a:spcPct val="0"/>
              </a:spcBef>
              <a:spcAft>
                <a:spcPct val="0"/>
              </a:spcAft>
              <a:buClrTx/>
              <a:tabLst>
                <a:tab pos="2932113" algn="l"/>
              </a:tabLst>
            </a:pPr>
            <a:r>
              <a:rPr lang="en-US" dirty="0" err="1">
                <a:solidFill>
                  <a:schemeClr val="tx1"/>
                </a:solidFill>
                <a:latin typeface="Times New Roman" pitchFamily="18" charset="0"/>
                <a:ea typeface="Times New Roman" pitchFamily="18" charset="0"/>
                <a:cs typeface="Times New Roman" pitchFamily="18" charset="0"/>
              </a:rPr>
              <a:t>Ch.Likitha</a:t>
            </a:r>
            <a:r>
              <a:rPr lang="en-US" dirty="0">
                <a:solidFill>
                  <a:schemeClr val="tx1"/>
                </a:solidFill>
                <a:latin typeface="Times New Roman" pitchFamily="18" charset="0"/>
                <a:ea typeface="Times New Roman" pitchFamily="18" charset="0"/>
                <a:cs typeface="Times New Roman" pitchFamily="18" charset="0"/>
              </a:rPr>
              <a:t> Reddy                                            16311A0513 </a:t>
            </a:r>
          </a:p>
          <a:p>
            <a:pPr lvl="0" algn="ctr" defTabSz="914400" eaLnBrk="0" fontAlgn="base" hangingPunct="0">
              <a:spcBef>
                <a:spcPct val="0"/>
              </a:spcBef>
              <a:spcAft>
                <a:spcPct val="0"/>
              </a:spcAft>
              <a:buClrTx/>
              <a:tabLst>
                <a:tab pos="2932113" algn="l"/>
              </a:tabLst>
            </a:pPr>
            <a:r>
              <a:rPr lang="en-US" dirty="0" err="1">
                <a:solidFill>
                  <a:schemeClr val="tx1"/>
                </a:solidFill>
                <a:latin typeface="Times New Roman" pitchFamily="18" charset="0"/>
                <a:ea typeface="Times New Roman" pitchFamily="18" charset="0"/>
                <a:cs typeface="Times New Roman" pitchFamily="18" charset="0"/>
              </a:rPr>
              <a:t>K.Harshini</a:t>
            </a:r>
            <a:r>
              <a:rPr lang="en-US" dirty="0">
                <a:solidFill>
                  <a:schemeClr val="tx1"/>
                </a:solidFill>
                <a:latin typeface="Times New Roman" pitchFamily="18" charset="0"/>
                <a:ea typeface="Times New Roman" pitchFamily="18" charset="0"/>
                <a:cs typeface="Times New Roman" pitchFamily="18" charset="0"/>
              </a:rPr>
              <a:t>		         16311A0524</a:t>
            </a:r>
          </a:p>
          <a:p>
            <a:pPr lvl="0" algn="ctr" defTabSz="914400" eaLnBrk="0" fontAlgn="base" hangingPunct="0">
              <a:spcBef>
                <a:spcPct val="0"/>
              </a:spcBef>
              <a:spcAft>
                <a:spcPct val="0"/>
              </a:spcAft>
              <a:buClrTx/>
              <a:tabLst>
                <a:tab pos="2932113" algn="l"/>
              </a:tabLst>
            </a:pPr>
            <a:r>
              <a:rPr lang="en-US" dirty="0" err="1">
                <a:solidFill>
                  <a:schemeClr val="tx1"/>
                </a:solidFill>
                <a:latin typeface="Times New Roman" pitchFamily="18" charset="0"/>
                <a:ea typeface="Times New Roman" pitchFamily="18" charset="0"/>
                <a:cs typeface="Times New Roman" pitchFamily="18" charset="0"/>
              </a:rPr>
              <a:t>T.Madhuvani</a:t>
            </a:r>
            <a:r>
              <a:rPr lang="en-US" dirty="0">
                <a:solidFill>
                  <a:schemeClr val="tx1"/>
                </a:solidFill>
                <a:latin typeface="Times New Roman" pitchFamily="18" charset="0"/>
                <a:ea typeface="Times New Roman" pitchFamily="18" charset="0"/>
                <a:cs typeface="Times New Roman" pitchFamily="18" charset="0"/>
              </a:rPr>
              <a:t>		         16311A0559</a:t>
            </a:r>
          </a:p>
          <a:p>
            <a:pPr lvl="0" algn="ctr" defTabSz="914400" eaLnBrk="0" fontAlgn="base" hangingPunct="0">
              <a:spcBef>
                <a:spcPct val="0"/>
              </a:spcBef>
              <a:spcAft>
                <a:spcPct val="0"/>
              </a:spcAft>
              <a:buClrTx/>
              <a:tabLst>
                <a:tab pos="2932113" algn="l"/>
              </a:tabLst>
            </a:pPr>
            <a:endParaRPr lang="en-US" sz="1600" b="1" dirty="0">
              <a:solidFill>
                <a:schemeClr val="tx1"/>
              </a:solidFill>
              <a:latin typeface="Times New Roman" pitchFamily="18" charset="0"/>
              <a:ea typeface="Times New Roman" pitchFamily="18" charset="0"/>
              <a:cs typeface="Times New Roman" pitchFamily="18" charset="0"/>
            </a:endParaRPr>
          </a:p>
          <a:p>
            <a:pPr lvl="0" algn="ctr" defTabSz="914400" eaLnBrk="0" fontAlgn="base" hangingPunct="0">
              <a:spcBef>
                <a:spcPct val="0"/>
              </a:spcBef>
              <a:spcAft>
                <a:spcPct val="0"/>
              </a:spcAft>
              <a:buClrTx/>
              <a:tabLst>
                <a:tab pos="2932113" algn="l"/>
              </a:tabLst>
            </a:pPr>
            <a:r>
              <a:rPr lang="en-US" sz="1600" b="1" dirty="0">
                <a:solidFill>
                  <a:schemeClr val="tx1"/>
                </a:solidFill>
                <a:latin typeface="Times New Roman" pitchFamily="18" charset="0"/>
                <a:ea typeface="Times New Roman" pitchFamily="18" charset="0"/>
                <a:cs typeface="Times New Roman" pitchFamily="18" charset="0"/>
              </a:rPr>
              <a:t>            Internal guide               	     Project Co-</a:t>
            </a:r>
            <a:r>
              <a:rPr lang="en-US" sz="1600" b="1" dirty="0" err="1">
                <a:solidFill>
                  <a:schemeClr val="tx1"/>
                </a:solidFill>
                <a:latin typeface="Times New Roman" pitchFamily="18" charset="0"/>
                <a:ea typeface="Times New Roman" pitchFamily="18" charset="0"/>
                <a:cs typeface="Times New Roman" pitchFamily="18" charset="0"/>
              </a:rPr>
              <a:t>ordinator</a:t>
            </a:r>
            <a:r>
              <a:rPr lang="en-US" sz="1600" b="1" dirty="0">
                <a:solidFill>
                  <a:schemeClr val="tx1"/>
                </a:solidFill>
                <a:latin typeface="Times New Roman" pitchFamily="18" charset="0"/>
                <a:ea typeface="Times New Roman" pitchFamily="18" charset="0"/>
                <a:cs typeface="Times New Roman" pitchFamily="18" charset="0"/>
              </a:rPr>
              <a:t>	               Head of Department </a:t>
            </a:r>
          </a:p>
          <a:p>
            <a:pPr lvl="0" algn="ctr" defTabSz="914400" eaLnBrk="0" fontAlgn="base" hangingPunct="0">
              <a:spcBef>
                <a:spcPct val="0"/>
              </a:spcBef>
              <a:spcAft>
                <a:spcPct val="0"/>
              </a:spcAft>
              <a:buClrTx/>
              <a:tabLst>
                <a:tab pos="2932113" algn="l"/>
              </a:tabLst>
            </a:pPr>
            <a:r>
              <a:rPr lang="en-US" sz="1600" dirty="0">
                <a:solidFill>
                  <a:schemeClr val="tx1"/>
                </a:solidFill>
                <a:latin typeface="Times New Roman" pitchFamily="18" charset="0"/>
                <a:ea typeface="Times New Roman" pitchFamily="18" charset="0"/>
                <a:cs typeface="Times New Roman" pitchFamily="18" charset="0"/>
              </a:rPr>
              <a:t>       </a:t>
            </a:r>
            <a:r>
              <a:rPr lang="en-US" sz="1600" dirty="0" err="1">
                <a:solidFill>
                  <a:schemeClr val="tx1"/>
                </a:solidFill>
                <a:latin typeface="Times New Roman" pitchFamily="18" charset="0"/>
                <a:ea typeface="Times New Roman" pitchFamily="18" charset="0"/>
                <a:cs typeface="Times New Roman" pitchFamily="18" charset="0"/>
              </a:rPr>
              <a:t>Dr.T.V</a:t>
            </a:r>
            <a:r>
              <a:rPr lang="en-US" sz="1600" dirty="0">
                <a:solidFill>
                  <a:schemeClr val="tx1"/>
                </a:solidFill>
                <a:latin typeface="Times New Roman" pitchFamily="18" charset="0"/>
                <a:ea typeface="Times New Roman" pitchFamily="18" charset="0"/>
                <a:cs typeface="Times New Roman" pitchFamily="18" charset="0"/>
              </a:rPr>
              <a:t>. Rajini </a:t>
            </a:r>
            <a:r>
              <a:rPr lang="en-US" sz="1600" dirty="0" err="1">
                <a:solidFill>
                  <a:schemeClr val="tx1"/>
                </a:solidFill>
                <a:latin typeface="Times New Roman" pitchFamily="18" charset="0"/>
                <a:ea typeface="Times New Roman" pitchFamily="18" charset="0"/>
                <a:cs typeface="Times New Roman" pitchFamily="18" charset="0"/>
              </a:rPr>
              <a:t>kanth</a:t>
            </a:r>
            <a:r>
              <a:rPr lang="en-US" sz="1600" dirty="0">
                <a:solidFill>
                  <a:schemeClr val="tx1"/>
                </a:solidFill>
                <a:latin typeface="Times New Roman" pitchFamily="18" charset="0"/>
                <a:ea typeface="Times New Roman" pitchFamily="18" charset="0"/>
                <a:cs typeface="Times New Roman" pitchFamily="18" charset="0"/>
              </a:rPr>
              <a:t>	         Mrs. P. </a:t>
            </a:r>
            <a:r>
              <a:rPr lang="en-US" sz="1600" dirty="0" err="1">
                <a:solidFill>
                  <a:schemeClr val="tx1"/>
                </a:solidFill>
                <a:latin typeface="Times New Roman" pitchFamily="18" charset="0"/>
                <a:ea typeface="Times New Roman" pitchFamily="18" charset="0"/>
                <a:cs typeface="Times New Roman" pitchFamily="18" charset="0"/>
              </a:rPr>
              <a:t>Vasavi</a:t>
            </a:r>
            <a:r>
              <a:rPr lang="en-US" sz="1600" dirty="0">
                <a:solidFill>
                  <a:schemeClr val="tx1"/>
                </a:solidFill>
                <a:latin typeface="Times New Roman" pitchFamily="18" charset="0"/>
                <a:ea typeface="Times New Roman" pitchFamily="18" charset="0"/>
                <a:cs typeface="Times New Roman" pitchFamily="18" charset="0"/>
              </a:rPr>
              <a:t>	                                 Dr. Aruna Varanasi</a:t>
            </a:r>
          </a:p>
          <a:p>
            <a:pPr lvl="0" algn="ctr" defTabSz="914400" eaLnBrk="0" fontAlgn="base" hangingPunct="0">
              <a:spcBef>
                <a:spcPct val="0"/>
              </a:spcBef>
              <a:spcAft>
                <a:spcPct val="0"/>
              </a:spcAft>
              <a:buClrTx/>
              <a:tabLst>
                <a:tab pos="2932113" algn="l"/>
              </a:tabLst>
            </a:pPr>
            <a:r>
              <a:rPr lang="en-US" sz="1600" dirty="0">
                <a:solidFill>
                  <a:schemeClr val="tx1"/>
                </a:solidFill>
                <a:latin typeface="Times New Roman" pitchFamily="18" charset="0"/>
                <a:ea typeface="Times New Roman" pitchFamily="18" charset="0"/>
                <a:cs typeface="Times New Roman" pitchFamily="18" charset="0"/>
              </a:rPr>
              <a:t>      </a:t>
            </a:r>
            <a:r>
              <a:rPr lang="en-US" sz="1600" dirty="0" err="1">
                <a:solidFill>
                  <a:schemeClr val="tx1"/>
                </a:solidFill>
                <a:latin typeface="Times New Roman" pitchFamily="18" charset="0"/>
                <a:ea typeface="Times New Roman" pitchFamily="18" charset="0"/>
                <a:cs typeface="Times New Roman" pitchFamily="18" charset="0"/>
              </a:rPr>
              <a:t>Professor,Dean</a:t>
            </a:r>
            <a:r>
              <a:rPr lang="en-US" sz="1600" dirty="0">
                <a:solidFill>
                  <a:schemeClr val="tx1"/>
                </a:solidFill>
                <a:latin typeface="Times New Roman" pitchFamily="18" charset="0"/>
                <a:ea typeface="Times New Roman" pitchFamily="18" charset="0"/>
                <a:cs typeface="Times New Roman" pitchFamily="18" charset="0"/>
              </a:rPr>
              <a:t> R&amp;D                          Assistant Professor        	               Professor &amp; HOD</a:t>
            </a:r>
          </a:p>
          <a:p>
            <a:pPr lvl="0" algn="ctr" defTabSz="914400" eaLnBrk="0" fontAlgn="base" hangingPunct="0">
              <a:spcBef>
                <a:spcPct val="0"/>
              </a:spcBef>
              <a:spcAft>
                <a:spcPct val="0"/>
              </a:spcAft>
              <a:buClrTx/>
              <a:tabLst>
                <a:tab pos="2932113" algn="l"/>
              </a:tabLst>
            </a:pPr>
            <a:r>
              <a:rPr lang="en-US" sz="1600" dirty="0">
                <a:solidFill>
                  <a:schemeClr val="tx1"/>
                </a:solidFill>
                <a:latin typeface="Times New Roman" pitchFamily="18" charset="0"/>
                <a:ea typeface="Times New Roman" pitchFamily="18" charset="0"/>
                <a:cs typeface="Times New Roman" pitchFamily="18" charset="0"/>
              </a:rPr>
              <a:t>         Department of CSE                            Department of CSE                          Department of CSE</a:t>
            </a:r>
          </a:p>
        </p:txBody>
      </p:sp>
      <p:pic>
        <p:nvPicPr>
          <p:cNvPr id="4" name="image1.jpeg">
            <a:extLst>
              <a:ext uri="{FF2B5EF4-FFF2-40B4-BE49-F238E27FC236}">
                <a16:creationId xmlns:a16="http://schemas.microsoft.com/office/drawing/2014/main" id="{02289281-2ACA-4C66-8917-4155512EBBDD}"/>
              </a:ext>
            </a:extLst>
          </p:cNvPr>
          <p:cNvPicPr>
            <a:picLocks noChangeAspect="1" noChangeArrowheads="1"/>
          </p:cNvPicPr>
          <p:nvPr/>
        </p:nvPicPr>
        <p:blipFill>
          <a:blip r:embed="rId2"/>
          <a:srcRect/>
          <a:stretch>
            <a:fillRect/>
          </a:stretch>
        </p:blipFill>
        <p:spPr bwMode="auto">
          <a:xfrm>
            <a:off x="5196678" y="1809331"/>
            <a:ext cx="1798637" cy="792162"/>
          </a:xfrm>
          <a:prstGeom prst="rect">
            <a:avLst/>
          </a:prstGeom>
          <a:noFill/>
        </p:spPr>
      </p:pic>
    </p:spTree>
    <p:extLst>
      <p:ext uri="{BB962C8B-B14F-4D97-AF65-F5344CB8AC3E}">
        <p14:creationId xmlns:p14="http://schemas.microsoft.com/office/powerpoint/2010/main" val="1063899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HARDWARE REQUIREMENTS:</a:t>
            </a:r>
          </a:p>
        </p:txBody>
      </p:sp>
      <p:sp>
        <p:nvSpPr>
          <p:cNvPr id="3" name="Content Placeholder 2"/>
          <p:cNvSpPr>
            <a:spLocks noGrp="1"/>
          </p:cNvSpPr>
          <p:nvPr>
            <p:ph idx="1"/>
          </p:nvPr>
        </p:nvSpPr>
        <p:spPr/>
        <p:txBody>
          <a:bodyPr/>
          <a:lstStyle/>
          <a:p>
            <a:pPr lvl="0"/>
            <a:r>
              <a:rPr lang="en-US" dirty="0">
                <a:latin typeface="Times New Roman" pitchFamily="18" charset="0"/>
                <a:cs typeface="Times New Roman" pitchFamily="18" charset="0"/>
              </a:rPr>
              <a:t>Processing Unit</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  	Intel Core i5</a:t>
            </a:r>
          </a:p>
          <a:p>
            <a:r>
              <a:rPr lang="en-US" dirty="0">
                <a:latin typeface="Times New Roman" pitchFamily="18" charset="0"/>
                <a:cs typeface="Times New Roman" pitchFamily="18" charset="0"/>
              </a:rPr>
              <a:t>CPU Speed  	-    	1.6 Gigahertz</a:t>
            </a:r>
          </a:p>
          <a:p>
            <a:r>
              <a:rPr lang="en-US" dirty="0">
                <a:latin typeface="Times New Roman" pitchFamily="18" charset="0"/>
                <a:cs typeface="Times New Roman" pitchFamily="18" charset="0"/>
              </a:rPr>
              <a:t>RAM           	-    	2048 Megabytes (Minimum)</a:t>
            </a:r>
          </a:p>
          <a:p>
            <a:r>
              <a:rPr lang="en-US" dirty="0">
                <a:latin typeface="Times New Roman" pitchFamily="18" charset="0"/>
                <a:cs typeface="Times New Roman" pitchFamily="18" charset="0"/>
              </a:rPr>
              <a:t>HDD Size  		-   	1 Gigabytes</a:t>
            </a:r>
          </a:p>
          <a:p>
            <a:r>
              <a:rPr lang="en-US" dirty="0">
                <a:latin typeface="Times New Roman" pitchFamily="18" charset="0"/>
                <a:cs typeface="Times New Roman" pitchFamily="18" charset="0"/>
              </a:rPr>
              <a:t>Display Unit      	-    	SVGA/LCD/LED</a:t>
            </a:r>
          </a:p>
          <a:p>
            <a:pPr>
              <a:buNone/>
            </a:pPr>
            <a:endParaRPr lang="en-IN"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FLOW DIAGRAM</a:t>
            </a:r>
          </a:p>
        </p:txBody>
      </p:sp>
      <p:sp>
        <p:nvSpPr>
          <p:cNvPr id="14" name="Rectangle 13">
            <a:extLst>
              <a:ext uri="{FF2B5EF4-FFF2-40B4-BE49-F238E27FC236}">
                <a16:creationId xmlns:a16="http://schemas.microsoft.com/office/drawing/2014/main" id="{FE7E1F2C-2A92-4714-AA13-998C32896F79}"/>
              </a:ext>
            </a:extLst>
          </p:cNvPr>
          <p:cNvSpPr/>
          <p:nvPr/>
        </p:nvSpPr>
        <p:spPr>
          <a:xfrm>
            <a:off x="4154750" y="2381433"/>
            <a:ext cx="1788849"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CONVERSION TO GRAYSCALE IMAGE</a:t>
            </a:r>
          </a:p>
        </p:txBody>
      </p:sp>
      <p:sp>
        <p:nvSpPr>
          <p:cNvPr id="15" name="Rectangle 14">
            <a:extLst>
              <a:ext uri="{FF2B5EF4-FFF2-40B4-BE49-F238E27FC236}">
                <a16:creationId xmlns:a16="http://schemas.microsoft.com/office/drawing/2014/main" id="{D76BA8A2-ED87-48C1-A934-991EF15B2E22}"/>
              </a:ext>
            </a:extLst>
          </p:cNvPr>
          <p:cNvSpPr/>
          <p:nvPr/>
        </p:nvSpPr>
        <p:spPr>
          <a:xfrm>
            <a:off x="7648575" y="3846644"/>
            <a:ext cx="16002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IMAGE COMPARISON METRICS</a:t>
            </a:r>
          </a:p>
        </p:txBody>
      </p:sp>
      <p:sp>
        <p:nvSpPr>
          <p:cNvPr id="16" name="Rectangle 15">
            <a:extLst>
              <a:ext uri="{FF2B5EF4-FFF2-40B4-BE49-F238E27FC236}">
                <a16:creationId xmlns:a16="http://schemas.microsoft.com/office/drawing/2014/main" id="{C86E38ED-BE6E-4D6E-9DAA-51942E79D1C9}"/>
              </a:ext>
            </a:extLst>
          </p:cNvPr>
          <p:cNvSpPr/>
          <p:nvPr/>
        </p:nvSpPr>
        <p:spPr>
          <a:xfrm>
            <a:off x="4341181" y="4000136"/>
            <a:ext cx="1678618"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COMPARISON OF RESULTS</a:t>
            </a:r>
          </a:p>
        </p:txBody>
      </p:sp>
      <p:sp>
        <p:nvSpPr>
          <p:cNvPr id="17" name="Rectangle 16">
            <a:extLst>
              <a:ext uri="{FF2B5EF4-FFF2-40B4-BE49-F238E27FC236}">
                <a16:creationId xmlns:a16="http://schemas.microsoft.com/office/drawing/2014/main" id="{C4151AA0-769D-45C0-98BC-930072696063}"/>
              </a:ext>
            </a:extLst>
          </p:cNvPr>
          <p:cNvSpPr/>
          <p:nvPr/>
        </p:nvSpPr>
        <p:spPr>
          <a:xfrm>
            <a:off x="7496175" y="2305233"/>
            <a:ext cx="15240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IMAGE FILTERING TECHNIQUES</a:t>
            </a:r>
          </a:p>
        </p:txBody>
      </p:sp>
      <p:sp>
        <p:nvSpPr>
          <p:cNvPr id="18" name="Rectangle 17">
            <a:extLst>
              <a:ext uri="{FF2B5EF4-FFF2-40B4-BE49-F238E27FC236}">
                <a16:creationId xmlns:a16="http://schemas.microsoft.com/office/drawing/2014/main" id="{8B31DE8E-20C6-492C-8463-F17A46A10344}"/>
              </a:ext>
            </a:extLst>
          </p:cNvPr>
          <p:cNvSpPr/>
          <p:nvPr/>
        </p:nvSpPr>
        <p:spPr>
          <a:xfrm>
            <a:off x="1243011" y="2438400"/>
            <a:ext cx="1600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LOAD IMAGE</a:t>
            </a:r>
          </a:p>
        </p:txBody>
      </p:sp>
      <p:cxnSp>
        <p:nvCxnSpPr>
          <p:cNvPr id="19" name="Straight Arrow Connector 18">
            <a:extLst>
              <a:ext uri="{FF2B5EF4-FFF2-40B4-BE49-F238E27FC236}">
                <a16:creationId xmlns:a16="http://schemas.microsoft.com/office/drawing/2014/main" id="{B3DFF524-DB5C-4726-88F2-942C04B921C4}"/>
              </a:ext>
            </a:extLst>
          </p:cNvPr>
          <p:cNvCxnSpPr>
            <a:cxnSpLocks/>
            <a:stCxn id="18" idx="3"/>
            <a:endCxn id="14" idx="1"/>
          </p:cNvCxnSpPr>
          <p:nvPr/>
        </p:nvCxnSpPr>
        <p:spPr>
          <a:xfrm>
            <a:off x="2843211" y="2819400"/>
            <a:ext cx="1311539" cy="1923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910BA50-8820-4896-B039-D106BBE9F233}"/>
              </a:ext>
            </a:extLst>
          </p:cNvPr>
          <p:cNvCxnSpPr>
            <a:cxnSpLocks/>
            <a:stCxn id="14" idx="3"/>
          </p:cNvCxnSpPr>
          <p:nvPr/>
        </p:nvCxnSpPr>
        <p:spPr>
          <a:xfrm>
            <a:off x="5943599" y="2838633"/>
            <a:ext cx="1552576" cy="2884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Elbow Connector 22">
            <a:extLst>
              <a:ext uri="{FF2B5EF4-FFF2-40B4-BE49-F238E27FC236}">
                <a16:creationId xmlns:a16="http://schemas.microsoft.com/office/drawing/2014/main" id="{7B5088CC-249D-4983-A722-4EAEA86E94C7}"/>
              </a:ext>
            </a:extLst>
          </p:cNvPr>
          <p:cNvCxnSpPr>
            <a:cxnSpLocks/>
            <a:stCxn id="17" idx="3"/>
            <a:endCxn id="15" idx="3"/>
          </p:cNvCxnSpPr>
          <p:nvPr/>
        </p:nvCxnSpPr>
        <p:spPr>
          <a:xfrm>
            <a:off x="9020175" y="2800533"/>
            <a:ext cx="228600" cy="1541411"/>
          </a:xfrm>
          <a:prstGeom prst="bentConnector3">
            <a:avLst>
              <a:gd name="adj1" fmla="val 200000"/>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F9C6CD3-5507-4C47-9A81-AF3FB3945491}"/>
              </a:ext>
            </a:extLst>
          </p:cNvPr>
          <p:cNvCxnSpPr>
            <a:cxnSpLocks/>
            <a:stCxn id="15" idx="1"/>
          </p:cNvCxnSpPr>
          <p:nvPr/>
        </p:nvCxnSpPr>
        <p:spPr>
          <a:xfrm flipH="1">
            <a:off x="6019799" y="4341944"/>
            <a:ext cx="162877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403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Use Case diagram</a:t>
            </a:r>
          </a:p>
        </p:txBody>
      </p:sp>
      <p:pic>
        <p:nvPicPr>
          <p:cNvPr id="4" name="Picture 3">
            <a:extLst>
              <a:ext uri="{FF2B5EF4-FFF2-40B4-BE49-F238E27FC236}">
                <a16:creationId xmlns:a16="http://schemas.microsoft.com/office/drawing/2014/main" id="{96DBE789-DDF8-47F2-AE1E-2D281D232A68}"/>
              </a:ext>
            </a:extLst>
          </p:cNvPr>
          <p:cNvPicPr>
            <a:picLocks noGrp="1" noChangeAspect="1" noChangeArrowheads="1"/>
          </p:cNvPicPr>
          <p:nvPr/>
        </p:nvPicPr>
        <p:blipFill>
          <a:blip r:embed="rId2"/>
          <a:srcRect l="24443" t="23571" r="42427" b="7401"/>
          <a:stretch>
            <a:fillRect/>
          </a:stretch>
        </p:blipFill>
        <p:spPr bwMode="auto">
          <a:xfrm>
            <a:off x="1762125" y="1857375"/>
            <a:ext cx="9105900" cy="500062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sequence Diagram</a:t>
            </a:r>
          </a:p>
        </p:txBody>
      </p:sp>
      <p:pic>
        <p:nvPicPr>
          <p:cNvPr id="4" name="Picture 3">
            <a:extLst>
              <a:ext uri="{FF2B5EF4-FFF2-40B4-BE49-F238E27FC236}">
                <a16:creationId xmlns:a16="http://schemas.microsoft.com/office/drawing/2014/main" id="{91B344D6-A829-4180-BD42-C92C85DCFB26}"/>
              </a:ext>
            </a:extLst>
          </p:cNvPr>
          <p:cNvPicPr>
            <a:picLocks noChangeAspect="1"/>
          </p:cNvPicPr>
          <p:nvPr/>
        </p:nvPicPr>
        <p:blipFill>
          <a:blip r:embed="rId2"/>
          <a:stretch>
            <a:fillRect/>
          </a:stretch>
        </p:blipFill>
        <p:spPr>
          <a:xfrm>
            <a:off x="914400" y="1905000"/>
            <a:ext cx="9639300" cy="4953000"/>
          </a:xfrm>
          <a:prstGeom prst="rect">
            <a:avLst/>
          </a:prstGeom>
        </p:spPr>
      </p:pic>
    </p:spTree>
    <p:extLst>
      <p:ext uri="{BB962C8B-B14F-4D97-AF65-F5344CB8AC3E}">
        <p14:creationId xmlns:p14="http://schemas.microsoft.com/office/powerpoint/2010/main" val="247698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D3FFF-1125-4DE4-BA5C-D9875325919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Algorithm &amp; Model</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B9E26B-6937-4B1A-8095-E33C8F3BC40A}"/>
              </a:ext>
            </a:extLst>
          </p:cNvPr>
          <p:cNvSpPr>
            <a:spLocks noGrp="1"/>
          </p:cNvSpPr>
          <p:nvPr>
            <p:ph idx="1"/>
          </p:nvPr>
        </p:nvSpPr>
        <p:spPr>
          <a:xfrm>
            <a:off x="438952" y="1824895"/>
            <a:ext cx="11029615" cy="5257391"/>
          </a:xfrm>
        </p:spPr>
        <p:txBody>
          <a:bodyPr>
            <a:normAutofit/>
          </a:bodyPr>
          <a:lstStyle/>
          <a:p>
            <a:pPr>
              <a:lnSpc>
                <a:spcPct val="150000"/>
              </a:lnSpc>
            </a:pPr>
            <a:r>
              <a:rPr lang="en-US" dirty="0">
                <a:latin typeface="Times New Roman" pitchFamily="18" charset="0"/>
                <a:cs typeface="Times New Roman" pitchFamily="18" charset="0"/>
              </a:rPr>
              <a:t>This algorithm consists of three main parts:</a:t>
            </a:r>
          </a:p>
          <a:p>
            <a:pPr marL="324000" lvl="1" indent="0">
              <a:lnSpc>
                <a:spcPct val="150000"/>
              </a:lnSpc>
              <a:buNone/>
            </a:pPr>
            <a:r>
              <a:rPr lang="en-US" dirty="0">
                <a:latin typeface="Times New Roman" pitchFamily="18" charset="0"/>
                <a:cs typeface="Times New Roman" pitchFamily="18" charset="0"/>
              </a:rPr>
              <a:t>1. conversion of input image into grayscale.</a:t>
            </a:r>
          </a:p>
          <a:p>
            <a:pPr marL="324000" lvl="1" indent="0">
              <a:lnSpc>
                <a:spcPct val="150000"/>
              </a:lnSpc>
              <a:buNone/>
            </a:pPr>
            <a:r>
              <a:rPr lang="en-US" dirty="0">
                <a:latin typeface="Times New Roman" pitchFamily="18" charset="0"/>
                <a:cs typeface="Times New Roman" pitchFamily="18" charset="0"/>
              </a:rPr>
              <a:t>2. applying image filters.</a:t>
            </a:r>
          </a:p>
          <a:p>
            <a:pPr marL="324000" lvl="1" indent="0">
              <a:lnSpc>
                <a:spcPct val="150000"/>
              </a:lnSpc>
              <a:buNone/>
            </a:pPr>
            <a:r>
              <a:rPr lang="en-US" dirty="0">
                <a:latin typeface="Times New Roman" pitchFamily="18" charset="0"/>
                <a:cs typeface="Times New Roman" pitchFamily="18" charset="0"/>
              </a:rPr>
              <a:t>3. Comparison of image comparison metrics.</a:t>
            </a:r>
          </a:p>
          <a:p>
            <a:pPr>
              <a:lnSpc>
                <a:spcPct val="150000"/>
              </a:lnSpc>
            </a:pPr>
            <a:r>
              <a:rPr lang="en-US" b="1" dirty="0">
                <a:latin typeface="Times New Roman" pitchFamily="18" charset="0"/>
                <a:cs typeface="Times New Roman" pitchFamily="18" charset="0"/>
              </a:rPr>
              <a:t>STEP 1 </a:t>
            </a:r>
            <a:r>
              <a:rPr lang="en-US" dirty="0">
                <a:latin typeface="Times New Roman" pitchFamily="18" charset="0"/>
                <a:cs typeface="Times New Roman" pitchFamily="18" charset="0"/>
              </a:rPr>
              <a:t>- Read input image.</a:t>
            </a:r>
          </a:p>
          <a:p>
            <a:pPr>
              <a:lnSpc>
                <a:spcPct val="150000"/>
              </a:lnSpc>
              <a:buNone/>
            </a:pPr>
            <a:r>
              <a:rPr lang="en-US" dirty="0">
                <a:latin typeface="Times New Roman" pitchFamily="18" charset="0"/>
                <a:cs typeface="Times New Roman" pitchFamily="18" charset="0"/>
              </a:rPr>
              <a:t>	The MRI tumor image which has to be enhanced for tumor detection is to be loaded.</a:t>
            </a:r>
          </a:p>
          <a:p>
            <a:pPr>
              <a:lnSpc>
                <a:spcPct val="150000"/>
              </a:lnSpc>
              <a:buNone/>
            </a:pPr>
            <a:r>
              <a:rPr lang="en-US" b="1" dirty="0">
                <a:latin typeface="Times New Roman" pitchFamily="18" charset="0"/>
                <a:cs typeface="Times New Roman" pitchFamily="18" charset="0"/>
              </a:rPr>
              <a:t>STEP 2</a:t>
            </a:r>
            <a:r>
              <a:rPr lang="en-US" dirty="0">
                <a:latin typeface="Times New Roman" pitchFamily="18" charset="0"/>
                <a:cs typeface="Times New Roman" pitchFamily="18" charset="0"/>
              </a:rPr>
              <a:t> – convert to gray scale image.</a:t>
            </a:r>
          </a:p>
          <a:p>
            <a:pPr algn="just">
              <a:lnSpc>
                <a:spcPct val="150000"/>
              </a:lnSpc>
              <a:buNone/>
            </a:pPr>
            <a:r>
              <a:rPr lang="en-US" dirty="0">
                <a:latin typeface="Times New Roman" pitchFamily="18" charset="0"/>
                <a:cs typeface="Times New Roman" pitchFamily="18" charset="0"/>
              </a:rPr>
              <a:t>	The image loaded in the previous step is converted to </a:t>
            </a:r>
            <a:r>
              <a:rPr lang="en-US" dirty="0" err="1">
                <a:latin typeface="Times New Roman" pitchFamily="18" charset="0"/>
                <a:cs typeface="Times New Roman" pitchFamily="18" charset="0"/>
              </a:rPr>
              <a:t>graysacle</a:t>
            </a:r>
            <a:r>
              <a:rPr lang="en-US" dirty="0">
                <a:latin typeface="Times New Roman" pitchFamily="18" charset="0"/>
                <a:cs typeface="Times New Roman" pitchFamily="18" charset="0"/>
              </a:rPr>
              <a:t> image for further processing.</a:t>
            </a:r>
          </a:p>
          <a:p>
            <a:pPr>
              <a:lnSpc>
                <a:spcPct val="150000"/>
              </a:lnSpc>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64045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7F77-5839-4B2E-A8AD-BBDD80A0A33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Algorithm:</a:t>
            </a:r>
          </a:p>
        </p:txBody>
      </p:sp>
      <p:sp>
        <p:nvSpPr>
          <p:cNvPr id="3" name="Content Placeholder 2">
            <a:extLst>
              <a:ext uri="{FF2B5EF4-FFF2-40B4-BE49-F238E27FC236}">
                <a16:creationId xmlns:a16="http://schemas.microsoft.com/office/drawing/2014/main" id="{52D54416-D9D7-4B8A-8F64-F0A5A93B9F68}"/>
              </a:ext>
            </a:extLst>
          </p:cNvPr>
          <p:cNvSpPr>
            <a:spLocks noGrp="1"/>
          </p:cNvSpPr>
          <p:nvPr>
            <p:ph idx="1"/>
          </p:nvPr>
        </p:nvSpPr>
        <p:spPr>
          <a:xfrm>
            <a:off x="421699" y="1860884"/>
            <a:ext cx="11029615" cy="5273161"/>
          </a:xfrm>
        </p:spPr>
        <p:txBody>
          <a:bodyPr>
            <a:normAutofit/>
          </a:bodyPr>
          <a:lstStyle/>
          <a:p>
            <a:pPr algn="just">
              <a:lnSpc>
                <a:spcPct val="150000"/>
              </a:lnSpc>
            </a:pPr>
            <a:r>
              <a:rPr lang="en-US" b="1" dirty="0">
                <a:latin typeface="Times New Roman" pitchFamily="18" charset="0"/>
                <a:cs typeface="Times New Roman" pitchFamily="18" charset="0"/>
              </a:rPr>
              <a:t>STEP 3</a:t>
            </a:r>
            <a:r>
              <a:rPr lang="en-US" dirty="0">
                <a:latin typeface="Times New Roman" pitchFamily="18" charset="0"/>
                <a:cs typeface="Times New Roman" pitchFamily="18" charset="0"/>
              </a:rPr>
              <a:t> – applying image filters.</a:t>
            </a:r>
          </a:p>
          <a:p>
            <a:pPr marL="324000" lvl="1" indent="0" algn="just">
              <a:lnSpc>
                <a:spcPct val="150000"/>
              </a:lnSpc>
              <a:buNone/>
            </a:pPr>
            <a:r>
              <a:rPr lang="en-US" dirty="0">
                <a:latin typeface="Times New Roman" pitchFamily="18" charset="0"/>
                <a:cs typeface="Times New Roman" pitchFamily="18" charset="0"/>
              </a:rPr>
              <a:t>In this project a total of 17 image filtering techniques have been implemented for the image enhancement. These filters can be applied by pressing the respective buttons and the resultant image is displayed.</a:t>
            </a:r>
          </a:p>
          <a:p>
            <a:pPr algn="just">
              <a:lnSpc>
                <a:spcPct val="150000"/>
              </a:lnSpc>
            </a:pPr>
            <a:r>
              <a:rPr lang="en-US" b="1" dirty="0">
                <a:latin typeface="Times New Roman" pitchFamily="18" charset="0"/>
                <a:cs typeface="Times New Roman" pitchFamily="18" charset="0"/>
              </a:rPr>
              <a:t>STEP 4 </a:t>
            </a:r>
            <a:r>
              <a:rPr lang="en-US" dirty="0">
                <a:latin typeface="Times New Roman" pitchFamily="18" charset="0"/>
                <a:cs typeface="Times New Roman" pitchFamily="18" charset="0"/>
              </a:rPr>
              <a:t>– comparison of image comparison metrics.</a:t>
            </a:r>
          </a:p>
          <a:p>
            <a:pPr marL="0" indent="0" algn="just">
              <a:lnSpc>
                <a:spcPct val="150000"/>
              </a:lnSpc>
              <a:buNone/>
            </a:pPr>
            <a:r>
              <a:rPr lang="en-US" dirty="0">
                <a:latin typeface="Times New Roman" pitchFamily="18" charset="0"/>
                <a:cs typeface="Times New Roman" pitchFamily="18" charset="0"/>
              </a:rPr>
              <a:t>	Image comparison metrics like MSE, PSNR and SSIM values are generated for each filter and a comparison can 	be drawn between various filters.</a:t>
            </a:r>
          </a:p>
          <a:p>
            <a:pPr algn="just">
              <a:lnSpc>
                <a:spcPct val="150000"/>
              </a:lnSpc>
            </a:pPr>
            <a:endParaRPr lang="en-US" dirty="0">
              <a:latin typeface="Times New Roman" pitchFamily="18" charset="0"/>
              <a:cs typeface="Times New Roman" pitchFamily="18" charset="0"/>
            </a:endParaRPr>
          </a:p>
          <a:p>
            <a:pPr marL="324000" lvl="1" indent="0" algn="just">
              <a:lnSpc>
                <a:spcPct val="150000"/>
              </a:lnSpc>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73458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047AD-7DB0-4170-AD15-C6798270DC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52E8FA-E265-4CDB-9028-48B7FD4FE392}"/>
              </a:ext>
            </a:extLst>
          </p:cNvPr>
          <p:cNvSpPr>
            <a:spLocks noGrp="1"/>
          </p:cNvSpPr>
          <p:nvPr>
            <p:ph idx="1"/>
          </p:nvPr>
        </p:nvSpPr>
        <p:spPr>
          <a:xfrm>
            <a:off x="401053" y="1715957"/>
            <a:ext cx="11209755" cy="4909432"/>
          </a:xfrm>
        </p:spPr>
        <p:txBody>
          <a:bodyPr>
            <a:normAutofit fontScale="70000" lnSpcReduction="20000"/>
          </a:bodyPr>
          <a:lstStyle/>
          <a:p>
            <a:endParaRPr lang="en-US" b="1" dirty="0">
              <a:latin typeface="Times New Roman" pitchFamily="18" charset="0"/>
              <a:cs typeface="Times New Roman" pitchFamily="18" charset="0"/>
            </a:endParaRPr>
          </a:p>
          <a:p>
            <a:pPr marL="324000" lvl="1" indent="0" algn="just">
              <a:lnSpc>
                <a:spcPct val="150000"/>
              </a:lnSpc>
              <a:buNone/>
            </a:pPr>
            <a:r>
              <a:rPr lang="en-US" sz="2300" dirty="0">
                <a:latin typeface="Times New Roman" pitchFamily="18" charset="0"/>
                <a:cs typeface="Times New Roman" pitchFamily="18" charset="0"/>
              </a:rPr>
              <a:t>The list of filters implemented are given below:</a:t>
            </a:r>
          </a:p>
          <a:p>
            <a:pPr marL="324000" lvl="1" indent="0" algn="just">
              <a:lnSpc>
                <a:spcPct val="150000"/>
              </a:lnSpc>
              <a:buNone/>
            </a:pPr>
            <a:r>
              <a:rPr lang="en-US" sz="2300" dirty="0">
                <a:latin typeface="Times New Roman" pitchFamily="18" charset="0"/>
                <a:cs typeface="Times New Roman" pitchFamily="18" charset="0"/>
              </a:rPr>
              <a:t>1. Median filter					10. Min filter</a:t>
            </a:r>
          </a:p>
          <a:p>
            <a:pPr marL="324000" lvl="1" indent="0" algn="just">
              <a:lnSpc>
                <a:spcPct val="150000"/>
              </a:lnSpc>
              <a:buNone/>
            </a:pPr>
            <a:r>
              <a:rPr lang="en-US" sz="2300" dirty="0">
                <a:latin typeface="Times New Roman" pitchFamily="18" charset="0"/>
                <a:cs typeface="Times New Roman" pitchFamily="18" charset="0"/>
              </a:rPr>
              <a:t>2. Laplacian filter					11. Unsharp masking filter</a:t>
            </a:r>
          </a:p>
          <a:p>
            <a:pPr marL="324000" lvl="1" indent="0" algn="just">
              <a:lnSpc>
                <a:spcPct val="150000"/>
              </a:lnSpc>
              <a:buNone/>
            </a:pPr>
            <a:r>
              <a:rPr lang="en-US" sz="2300" dirty="0">
                <a:latin typeface="Times New Roman" pitchFamily="18" charset="0"/>
                <a:cs typeface="Times New Roman" pitchFamily="18" charset="0"/>
              </a:rPr>
              <a:t>3. Ordered filter					12. Average filter</a:t>
            </a:r>
          </a:p>
          <a:p>
            <a:pPr marL="324000" lvl="1" indent="0" algn="just">
              <a:lnSpc>
                <a:spcPct val="150000"/>
              </a:lnSpc>
              <a:buNone/>
            </a:pPr>
            <a:r>
              <a:rPr lang="en-US" sz="2300" dirty="0">
                <a:latin typeface="Times New Roman" pitchFamily="18" charset="0"/>
                <a:cs typeface="Times New Roman" pitchFamily="18" charset="0"/>
              </a:rPr>
              <a:t>4. Sobel filter					13. Disk filter</a:t>
            </a:r>
          </a:p>
          <a:p>
            <a:pPr marL="324000" lvl="1" indent="0" algn="just">
              <a:lnSpc>
                <a:spcPct val="150000"/>
              </a:lnSpc>
              <a:buNone/>
            </a:pPr>
            <a:r>
              <a:rPr lang="en-US" sz="2300" dirty="0">
                <a:latin typeface="Times New Roman" pitchFamily="18" charset="0"/>
                <a:cs typeface="Times New Roman" pitchFamily="18" charset="0"/>
              </a:rPr>
              <a:t>5. Max filter						14. Gaussian filter</a:t>
            </a:r>
          </a:p>
          <a:p>
            <a:pPr marL="324000" lvl="1" indent="0" algn="just">
              <a:lnSpc>
                <a:spcPct val="150000"/>
              </a:lnSpc>
              <a:buNone/>
            </a:pPr>
            <a:r>
              <a:rPr lang="en-US" sz="2300" dirty="0">
                <a:latin typeface="Times New Roman" pitchFamily="18" charset="0"/>
                <a:cs typeface="Times New Roman" pitchFamily="18" charset="0"/>
              </a:rPr>
              <a:t>6. Weiner filter					15. Midpoint filter</a:t>
            </a:r>
          </a:p>
          <a:p>
            <a:pPr marL="324000" lvl="1" indent="0" algn="just">
              <a:lnSpc>
                <a:spcPct val="150000"/>
              </a:lnSpc>
              <a:buNone/>
            </a:pPr>
            <a:r>
              <a:rPr lang="en-US" sz="2300" dirty="0">
                <a:latin typeface="Times New Roman" pitchFamily="18" charset="0"/>
                <a:cs typeface="Times New Roman" pitchFamily="18" charset="0"/>
              </a:rPr>
              <a:t>7. Guided filter					16. Low pass filter</a:t>
            </a:r>
          </a:p>
          <a:p>
            <a:pPr marL="324000" lvl="1" indent="0" algn="just">
              <a:lnSpc>
                <a:spcPct val="150000"/>
              </a:lnSpc>
              <a:buNone/>
            </a:pPr>
            <a:r>
              <a:rPr lang="en-US" sz="2300" dirty="0">
                <a:latin typeface="Times New Roman" pitchFamily="18" charset="0"/>
                <a:cs typeface="Times New Roman" pitchFamily="18" charset="0"/>
              </a:rPr>
              <a:t>8. Motion filter					17. Gabor filter</a:t>
            </a:r>
          </a:p>
          <a:p>
            <a:pPr marL="0" indent="0">
              <a:buNone/>
            </a:pPr>
            <a:r>
              <a:rPr lang="en-US" sz="2300" dirty="0">
                <a:latin typeface="Times New Roman" pitchFamily="18" charset="0"/>
                <a:cs typeface="Times New Roman" pitchFamily="18" charset="0"/>
              </a:rPr>
              <a:t>      9. LOG filter</a:t>
            </a:r>
          </a:p>
          <a:p>
            <a:endParaRPr lang="en-IN" dirty="0"/>
          </a:p>
        </p:txBody>
      </p:sp>
    </p:spTree>
    <p:extLst>
      <p:ext uri="{BB962C8B-B14F-4D97-AF65-F5344CB8AC3E}">
        <p14:creationId xmlns:p14="http://schemas.microsoft.com/office/powerpoint/2010/main" val="4266235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EED6-6A99-4143-B227-42DC0F421BB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framework</a:t>
            </a:r>
          </a:p>
        </p:txBody>
      </p:sp>
      <p:sp>
        <p:nvSpPr>
          <p:cNvPr id="3" name="Content Placeholder 2">
            <a:extLst>
              <a:ext uri="{FF2B5EF4-FFF2-40B4-BE49-F238E27FC236}">
                <a16:creationId xmlns:a16="http://schemas.microsoft.com/office/drawing/2014/main" id="{4C2C4741-9B50-45B9-8B97-FF3C4A87A838}"/>
              </a:ext>
            </a:extLst>
          </p:cNvPr>
          <p:cNvSpPr>
            <a:spLocks noGrp="1"/>
          </p:cNvSpPr>
          <p:nvPr>
            <p:ph idx="1"/>
          </p:nvPr>
        </p:nvSpPr>
        <p:spPr>
          <a:xfrm>
            <a:off x="459272" y="1916336"/>
            <a:ext cx="11029616" cy="4941664"/>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MATLAB is a high-level language and interactive environment for numerical computation, visualization, and programming. Using MATLAB, we can analyze data, develop algorithms, and create models and applications. </a:t>
            </a:r>
          </a:p>
          <a:p>
            <a:pPr algn="just">
              <a:lnSpc>
                <a:spcPct val="150000"/>
              </a:lnSpc>
            </a:pPr>
            <a:r>
              <a:rPr lang="en-US" sz="2000" dirty="0">
                <a:latin typeface="Times New Roman" panose="02020603050405020304" pitchFamily="18" charset="0"/>
                <a:cs typeface="Times New Roman" panose="02020603050405020304" pitchFamily="18" charset="0"/>
              </a:rPr>
              <a:t>The Image Processing Toolbox is a collection of functions that extend the capability of the MATLAB numeric computing environment. These functions, and the expressiveness of the MATLAB language, make image-processing operations easy to write in a compact, clear manner, thus providing an ideal software prototyping environment for the solution of image processing problems.</a:t>
            </a:r>
          </a:p>
        </p:txBody>
      </p:sp>
    </p:spTree>
    <p:extLst>
      <p:ext uri="{BB962C8B-B14F-4D97-AF65-F5344CB8AC3E}">
        <p14:creationId xmlns:p14="http://schemas.microsoft.com/office/powerpoint/2010/main" val="284164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4575-591D-490A-BED4-EF0BB38DB84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Process of Execution:</a:t>
            </a:r>
          </a:p>
        </p:txBody>
      </p:sp>
      <p:sp>
        <p:nvSpPr>
          <p:cNvPr id="3" name="Content Placeholder 2">
            <a:extLst>
              <a:ext uri="{FF2B5EF4-FFF2-40B4-BE49-F238E27FC236}">
                <a16:creationId xmlns:a16="http://schemas.microsoft.com/office/drawing/2014/main" id="{52008F0D-60D6-48AB-880B-0A0C009F7B41}"/>
              </a:ext>
            </a:extLst>
          </p:cNvPr>
          <p:cNvSpPr>
            <a:spLocks noGrp="1"/>
          </p:cNvSpPr>
          <p:nvPr>
            <p:ph idx="1"/>
          </p:nvPr>
        </p:nvSpPr>
        <p:spPr>
          <a:xfrm>
            <a:off x="485941" y="1932845"/>
            <a:ext cx="11029615" cy="5029929"/>
          </a:xfrm>
        </p:spPr>
        <p:txBody>
          <a:bodyPr>
            <a:normAutofit/>
          </a:bodyPr>
          <a:lstStyle/>
          <a:p>
            <a:r>
              <a:rPr lang="en-US" sz="2400" dirty="0">
                <a:latin typeface="Times New Roman" panose="02020603050405020304" pitchFamily="18" charset="0"/>
                <a:cs typeface="Times New Roman" panose="02020603050405020304" pitchFamily="18" charset="0"/>
              </a:rPr>
              <a:t>The first step is to load the image into the project using load image button and it is displayed in the axes1 region.</a:t>
            </a:r>
          </a:p>
          <a:p>
            <a:r>
              <a:rPr lang="en-US" sz="2400" dirty="0">
                <a:latin typeface="Times New Roman" panose="02020603050405020304" pitchFamily="18" charset="0"/>
                <a:cs typeface="Times New Roman" panose="02020603050405020304" pitchFamily="18" charset="0"/>
              </a:rPr>
              <a:t>Next the loaded image is to be converted into grayscale by pressing </a:t>
            </a:r>
            <a:r>
              <a:rPr lang="en-US" sz="2400" dirty="0" err="1">
                <a:latin typeface="Times New Roman" panose="02020603050405020304" pitchFamily="18" charset="0"/>
                <a:cs typeface="Times New Roman" panose="02020603050405020304" pitchFamily="18" charset="0"/>
              </a:rPr>
              <a:t>rgb</a:t>
            </a:r>
            <a:r>
              <a:rPr lang="en-US" sz="2400" dirty="0">
                <a:latin typeface="Times New Roman" panose="02020603050405020304" pitchFamily="18" charset="0"/>
                <a:cs typeface="Times New Roman" panose="02020603050405020304" pitchFamily="18" charset="0"/>
              </a:rPr>
              <a:t> to gray button and the resultant image is displayed in axes2 region.</a:t>
            </a:r>
          </a:p>
          <a:p>
            <a:r>
              <a:rPr lang="en-US" sz="2400" dirty="0">
                <a:latin typeface="Times New Roman" panose="02020603050405020304" pitchFamily="18" charset="0"/>
                <a:cs typeface="Times New Roman" panose="02020603050405020304" pitchFamily="18" charset="0"/>
              </a:rPr>
              <a:t>Then the filtering techniques are to be applied by pressing the respective buttons and the filtered image is displayed In the axes3 region.</a:t>
            </a:r>
          </a:p>
          <a:p>
            <a:r>
              <a:rPr lang="en-US" sz="2400" dirty="0">
                <a:latin typeface="Times New Roman" panose="02020603050405020304" pitchFamily="18" charset="0"/>
                <a:cs typeface="Times New Roman" panose="02020603050405020304" pitchFamily="18" charset="0"/>
              </a:rPr>
              <a:t>The image comparison metrics generated for each filter are displayed in the </a:t>
            </a:r>
            <a:r>
              <a:rPr lang="en-US" sz="2400" dirty="0" err="1">
                <a:latin typeface="Times New Roman" panose="02020603050405020304" pitchFamily="18" charset="0"/>
                <a:cs typeface="Times New Roman" panose="02020603050405020304" pitchFamily="18" charset="0"/>
              </a:rPr>
              <a:t>matlab</a:t>
            </a:r>
            <a:r>
              <a:rPr lang="en-US" sz="2400" dirty="0">
                <a:latin typeface="Times New Roman" panose="02020603050405020304" pitchFamily="18" charset="0"/>
                <a:cs typeface="Times New Roman" panose="02020603050405020304" pitchFamily="18" charset="0"/>
              </a:rPr>
              <a:t> command window and can be compared with other filters to choose the best one.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33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264E-E1F2-44ED-8B40-3358829B701E}"/>
              </a:ext>
            </a:extLst>
          </p:cNvPr>
          <p:cNvSpPr>
            <a:spLocks noGrp="1"/>
          </p:cNvSpPr>
          <p:nvPr>
            <p:ph type="title"/>
          </p:nvPr>
        </p:nvSpPr>
        <p:spPr/>
        <p:txBody>
          <a:bodyPr/>
          <a:lstStyle/>
          <a:p>
            <a:r>
              <a:rPr lang="en-IN" dirty="0"/>
              <a:t>OUTPUT SCREENSHOTS</a:t>
            </a:r>
          </a:p>
        </p:txBody>
      </p:sp>
      <p:pic>
        <p:nvPicPr>
          <p:cNvPr id="5" name="Picture 4">
            <a:extLst>
              <a:ext uri="{FF2B5EF4-FFF2-40B4-BE49-F238E27FC236}">
                <a16:creationId xmlns:a16="http://schemas.microsoft.com/office/drawing/2014/main" id="{38A907F6-9FC2-44F1-AC6B-29A6A292CAEB}"/>
              </a:ext>
            </a:extLst>
          </p:cNvPr>
          <p:cNvPicPr/>
          <p:nvPr/>
        </p:nvPicPr>
        <p:blipFill>
          <a:blip r:embed="rId2" cstate="print"/>
          <a:srcRect l="9135" t="3419" r="2885" b="12820"/>
          <a:stretch>
            <a:fillRect/>
          </a:stretch>
        </p:blipFill>
        <p:spPr bwMode="auto">
          <a:xfrm>
            <a:off x="449179" y="2165684"/>
            <a:ext cx="11277600" cy="4539916"/>
          </a:xfrm>
          <a:prstGeom prst="rect">
            <a:avLst/>
          </a:prstGeom>
          <a:noFill/>
          <a:ln w="9525">
            <a:noFill/>
            <a:miter lim="800000"/>
            <a:headEnd/>
            <a:tailEnd/>
          </a:ln>
        </p:spPr>
      </p:pic>
    </p:spTree>
    <p:extLst>
      <p:ext uri="{BB962C8B-B14F-4D97-AF65-F5344CB8AC3E}">
        <p14:creationId xmlns:p14="http://schemas.microsoft.com/office/powerpoint/2010/main" val="13098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006A-D18C-401B-B9F7-37BF4A0FCE9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contents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FDD4E0-AFAF-4F35-956B-7B27C7E4FAE0}"/>
              </a:ext>
            </a:extLst>
          </p:cNvPr>
          <p:cNvSpPr>
            <a:spLocks noGrp="1"/>
          </p:cNvSpPr>
          <p:nvPr>
            <p:ph idx="1"/>
          </p:nvPr>
        </p:nvSpPr>
        <p:spPr>
          <a:xfrm>
            <a:off x="676441" y="1847120"/>
            <a:ext cx="11029615" cy="4906105"/>
          </a:xfrm>
        </p:spPr>
        <p:txBody>
          <a:bodyPr numCol="2">
            <a:normAutofit/>
          </a:bodyPr>
          <a:lstStyle/>
          <a:p>
            <a:pPr fontAlgn="base">
              <a:lnSpc>
                <a:spcPct val="150000"/>
              </a:lnSpc>
            </a:pPr>
            <a:r>
              <a:rPr lang="en-IN" dirty="0">
                <a:latin typeface="Times New Roman" pitchFamily="18" charset="0"/>
                <a:cs typeface="Times New Roman" pitchFamily="18" charset="0"/>
              </a:rPr>
              <a:t>Abstract</a:t>
            </a:r>
          </a:p>
          <a:p>
            <a:pPr fontAlgn="base">
              <a:lnSpc>
                <a:spcPct val="150000"/>
              </a:lnSpc>
            </a:pPr>
            <a:r>
              <a:rPr lang="en-IN" dirty="0">
                <a:latin typeface="Times New Roman" pitchFamily="18" charset="0"/>
                <a:cs typeface="Times New Roman" pitchFamily="18" charset="0"/>
              </a:rPr>
              <a:t>Introduction</a:t>
            </a:r>
          </a:p>
          <a:p>
            <a:pPr>
              <a:lnSpc>
                <a:spcPct val="150000"/>
              </a:lnSpc>
            </a:pPr>
            <a:r>
              <a:rPr lang="en-IN" dirty="0">
                <a:latin typeface="Times New Roman" pitchFamily="18" charset="0"/>
                <a:cs typeface="Times New Roman" pitchFamily="18" charset="0"/>
              </a:rPr>
              <a:t>Existing system</a:t>
            </a:r>
          </a:p>
          <a:p>
            <a:pPr>
              <a:lnSpc>
                <a:spcPct val="150000"/>
              </a:lnSpc>
            </a:pPr>
            <a:r>
              <a:rPr lang="en-IN" dirty="0">
                <a:latin typeface="Times New Roman" pitchFamily="18" charset="0"/>
                <a:cs typeface="Times New Roman" pitchFamily="18" charset="0"/>
              </a:rPr>
              <a:t>Proposed System</a:t>
            </a:r>
          </a:p>
          <a:p>
            <a:pPr>
              <a:lnSpc>
                <a:spcPct val="150000"/>
              </a:lnSpc>
            </a:pPr>
            <a:r>
              <a:rPr lang="en-IN" dirty="0">
                <a:latin typeface="Times New Roman" pitchFamily="18" charset="0"/>
                <a:cs typeface="Times New Roman" pitchFamily="18" charset="0"/>
              </a:rPr>
              <a:t>Software &amp; Hardware Requirements </a:t>
            </a:r>
          </a:p>
          <a:p>
            <a:pPr>
              <a:lnSpc>
                <a:spcPct val="150000"/>
              </a:lnSpc>
            </a:pPr>
            <a:r>
              <a:rPr lang="en-IN" dirty="0">
                <a:latin typeface="Times New Roman" pitchFamily="18" charset="0"/>
                <a:cs typeface="Times New Roman" pitchFamily="18" charset="0"/>
              </a:rPr>
              <a:t>UML Diagrams</a:t>
            </a:r>
          </a:p>
          <a:p>
            <a:pPr>
              <a:lnSpc>
                <a:spcPct val="150000"/>
              </a:lnSpc>
            </a:pPr>
            <a:r>
              <a:rPr lang="en-IN" dirty="0">
                <a:latin typeface="Times New Roman" pitchFamily="18" charset="0"/>
                <a:cs typeface="Times New Roman" pitchFamily="18" charset="0"/>
              </a:rPr>
              <a:t>Algorithm</a:t>
            </a:r>
          </a:p>
          <a:p>
            <a:pPr>
              <a:lnSpc>
                <a:spcPct val="150000"/>
              </a:lnSpc>
            </a:pPr>
            <a:r>
              <a:rPr lang="en-IN" dirty="0">
                <a:latin typeface="Times New Roman" pitchFamily="18" charset="0"/>
                <a:cs typeface="Times New Roman" pitchFamily="18" charset="0"/>
              </a:rPr>
              <a:t>Framework</a:t>
            </a:r>
          </a:p>
          <a:p>
            <a:pPr>
              <a:lnSpc>
                <a:spcPct val="150000"/>
              </a:lnSpc>
            </a:pPr>
            <a:r>
              <a:rPr lang="en-IN" dirty="0">
                <a:latin typeface="Times New Roman" pitchFamily="18" charset="0"/>
                <a:cs typeface="Times New Roman" pitchFamily="18" charset="0"/>
              </a:rPr>
              <a:t>Process of Execution</a:t>
            </a:r>
          </a:p>
          <a:p>
            <a:pPr>
              <a:lnSpc>
                <a:spcPct val="150000"/>
              </a:lnSpc>
            </a:pPr>
            <a:r>
              <a:rPr lang="en-IN" dirty="0">
                <a:latin typeface="Times New Roman" pitchFamily="18" charset="0"/>
                <a:cs typeface="Times New Roman" pitchFamily="18" charset="0"/>
              </a:rPr>
              <a:t>Outputs</a:t>
            </a:r>
          </a:p>
          <a:p>
            <a:pPr>
              <a:lnSpc>
                <a:spcPct val="150000"/>
              </a:lnSpc>
            </a:pPr>
            <a:r>
              <a:rPr lang="en-IN" dirty="0">
                <a:latin typeface="Times New Roman" pitchFamily="18" charset="0"/>
                <a:cs typeface="Times New Roman" pitchFamily="18" charset="0"/>
              </a:rPr>
              <a:t>Applications </a:t>
            </a:r>
          </a:p>
          <a:p>
            <a:pPr>
              <a:lnSpc>
                <a:spcPct val="150000"/>
              </a:lnSpc>
            </a:pPr>
            <a:r>
              <a:rPr lang="en-IN" dirty="0">
                <a:latin typeface="Times New Roman" pitchFamily="18" charset="0"/>
                <a:cs typeface="Times New Roman" pitchFamily="18" charset="0"/>
              </a:rPr>
              <a:t>Conclusion </a:t>
            </a:r>
          </a:p>
          <a:p>
            <a:pPr>
              <a:lnSpc>
                <a:spcPct val="150000"/>
              </a:lnSpc>
            </a:pPr>
            <a:r>
              <a:rPr lang="en-IN" dirty="0">
                <a:latin typeface="Times New Roman" pitchFamily="18" charset="0"/>
                <a:cs typeface="Times New Roman" pitchFamily="18" charset="0"/>
              </a:rPr>
              <a:t>Future Enhancement </a:t>
            </a:r>
          </a:p>
          <a:p>
            <a:pPr>
              <a:lnSpc>
                <a:spcPct val="150000"/>
              </a:lnSpc>
            </a:pPr>
            <a:r>
              <a:rPr lang="en-IN" dirty="0">
                <a:latin typeface="Times New Roman" pitchFamily="18" charset="0"/>
                <a:cs typeface="Times New Roman" pitchFamily="18" charset="0"/>
              </a:rPr>
              <a:t>Reference</a:t>
            </a:r>
          </a:p>
          <a:p>
            <a:endParaRPr lang="en-US" dirty="0"/>
          </a:p>
        </p:txBody>
      </p:sp>
    </p:spTree>
    <p:extLst>
      <p:ext uri="{BB962C8B-B14F-4D97-AF65-F5344CB8AC3E}">
        <p14:creationId xmlns:p14="http://schemas.microsoft.com/office/powerpoint/2010/main" val="60331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40EC-FBCE-497C-B3EC-D35B9A95A7B9}"/>
              </a:ext>
            </a:extLst>
          </p:cNvPr>
          <p:cNvSpPr>
            <a:spLocks noGrp="1"/>
          </p:cNvSpPr>
          <p:nvPr>
            <p:ph type="title"/>
          </p:nvPr>
        </p:nvSpPr>
        <p:spPr/>
        <p:txBody>
          <a:bodyPr/>
          <a:lstStyle/>
          <a:p>
            <a:r>
              <a:rPr lang="en-IN" dirty="0"/>
              <a:t>LOAD IMAGE</a:t>
            </a:r>
          </a:p>
        </p:txBody>
      </p:sp>
      <p:pic>
        <p:nvPicPr>
          <p:cNvPr id="4" name="Picture 3">
            <a:extLst>
              <a:ext uri="{FF2B5EF4-FFF2-40B4-BE49-F238E27FC236}">
                <a16:creationId xmlns:a16="http://schemas.microsoft.com/office/drawing/2014/main" id="{8F44C6AB-A54C-469F-BD92-35D848DDF08E}"/>
              </a:ext>
            </a:extLst>
          </p:cNvPr>
          <p:cNvPicPr/>
          <p:nvPr/>
        </p:nvPicPr>
        <p:blipFill>
          <a:blip r:embed="rId2" cstate="print"/>
          <a:srcRect l="9615" t="3989" r="2564" b="12536"/>
          <a:stretch>
            <a:fillRect/>
          </a:stretch>
        </p:blipFill>
        <p:spPr bwMode="auto">
          <a:xfrm>
            <a:off x="433137" y="2165684"/>
            <a:ext cx="11341768" cy="4475748"/>
          </a:xfrm>
          <a:prstGeom prst="rect">
            <a:avLst/>
          </a:prstGeom>
          <a:noFill/>
          <a:ln w="9525">
            <a:noFill/>
            <a:miter lim="800000"/>
            <a:headEnd/>
            <a:tailEnd/>
          </a:ln>
        </p:spPr>
      </p:pic>
    </p:spTree>
    <p:extLst>
      <p:ext uri="{BB962C8B-B14F-4D97-AF65-F5344CB8AC3E}">
        <p14:creationId xmlns:p14="http://schemas.microsoft.com/office/powerpoint/2010/main" val="3487713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8ABE-BACC-4EA4-8F69-3AEE2ABC6B66}"/>
              </a:ext>
            </a:extLst>
          </p:cNvPr>
          <p:cNvSpPr>
            <a:spLocks noGrp="1"/>
          </p:cNvSpPr>
          <p:nvPr>
            <p:ph type="title"/>
          </p:nvPr>
        </p:nvSpPr>
        <p:spPr/>
        <p:txBody>
          <a:bodyPr/>
          <a:lstStyle/>
          <a:p>
            <a:r>
              <a:rPr lang="en-IN" dirty="0"/>
              <a:t>RGB to </a:t>
            </a:r>
            <a:r>
              <a:rPr lang="en-IN" dirty="0" err="1"/>
              <a:t>gray</a:t>
            </a:r>
            <a:endParaRPr lang="en-IN" dirty="0"/>
          </a:p>
        </p:txBody>
      </p:sp>
      <p:pic>
        <p:nvPicPr>
          <p:cNvPr id="4" name="Picture 3">
            <a:extLst>
              <a:ext uri="{FF2B5EF4-FFF2-40B4-BE49-F238E27FC236}">
                <a16:creationId xmlns:a16="http://schemas.microsoft.com/office/drawing/2014/main" id="{73055BC9-86CB-4D00-9E93-69EA908F373F}"/>
              </a:ext>
            </a:extLst>
          </p:cNvPr>
          <p:cNvPicPr/>
          <p:nvPr/>
        </p:nvPicPr>
        <p:blipFill>
          <a:blip r:embed="rId2" cstate="print"/>
          <a:srcRect l="9295" t="3704" r="2564" b="13390"/>
          <a:stretch>
            <a:fillRect/>
          </a:stretch>
        </p:blipFill>
        <p:spPr bwMode="auto">
          <a:xfrm>
            <a:off x="401053" y="1876926"/>
            <a:ext cx="11341768" cy="4981074"/>
          </a:xfrm>
          <a:prstGeom prst="rect">
            <a:avLst/>
          </a:prstGeom>
          <a:noFill/>
          <a:ln w="9525">
            <a:noFill/>
            <a:miter lim="800000"/>
            <a:headEnd/>
            <a:tailEnd/>
          </a:ln>
        </p:spPr>
      </p:pic>
    </p:spTree>
    <p:extLst>
      <p:ext uri="{BB962C8B-B14F-4D97-AF65-F5344CB8AC3E}">
        <p14:creationId xmlns:p14="http://schemas.microsoft.com/office/powerpoint/2010/main" val="618337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876D-8FD9-41E8-B437-DA5FDC8B4E93}"/>
              </a:ext>
            </a:extLst>
          </p:cNvPr>
          <p:cNvSpPr>
            <a:spLocks noGrp="1"/>
          </p:cNvSpPr>
          <p:nvPr>
            <p:ph type="title"/>
          </p:nvPr>
        </p:nvSpPr>
        <p:spPr/>
        <p:txBody>
          <a:bodyPr/>
          <a:lstStyle/>
          <a:p>
            <a:r>
              <a:rPr lang="en-IN" dirty="0"/>
              <a:t>Median filter</a:t>
            </a:r>
          </a:p>
        </p:txBody>
      </p:sp>
      <p:pic>
        <p:nvPicPr>
          <p:cNvPr id="4" name="Picture 3">
            <a:extLst>
              <a:ext uri="{FF2B5EF4-FFF2-40B4-BE49-F238E27FC236}">
                <a16:creationId xmlns:a16="http://schemas.microsoft.com/office/drawing/2014/main" id="{7CEEC1F8-FDEA-4ABC-9BB9-BEBCCF010256}"/>
              </a:ext>
            </a:extLst>
          </p:cNvPr>
          <p:cNvPicPr/>
          <p:nvPr/>
        </p:nvPicPr>
        <p:blipFill>
          <a:blip r:embed="rId2" cstate="print"/>
          <a:srcRect l="9295" t="3704" r="2564" b="13105"/>
          <a:stretch>
            <a:fillRect/>
          </a:stretch>
        </p:blipFill>
        <p:spPr bwMode="auto">
          <a:xfrm>
            <a:off x="417095" y="1860884"/>
            <a:ext cx="11341768" cy="4997116"/>
          </a:xfrm>
          <a:prstGeom prst="rect">
            <a:avLst/>
          </a:prstGeom>
          <a:noFill/>
          <a:ln w="9525">
            <a:noFill/>
            <a:miter lim="800000"/>
            <a:headEnd/>
            <a:tailEnd/>
          </a:ln>
        </p:spPr>
      </p:pic>
    </p:spTree>
    <p:extLst>
      <p:ext uri="{BB962C8B-B14F-4D97-AF65-F5344CB8AC3E}">
        <p14:creationId xmlns:p14="http://schemas.microsoft.com/office/powerpoint/2010/main" val="1083864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ECF30-366C-471C-9679-FBCECAC90FB6}"/>
              </a:ext>
            </a:extLst>
          </p:cNvPr>
          <p:cNvSpPr>
            <a:spLocks noGrp="1"/>
          </p:cNvSpPr>
          <p:nvPr>
            <p:ph type="title"/>
          </p:nvPr>
        </p:nvSpPr>
        <p:spPr/>
        <p:txBody>
          <a:bodyPr/>
          <a:lstStyle/>
          <a:p>
            <a:r>
              <a:rPr lang="en-IN" dirty="0"/>
              <a:t>Image </a:t>
            </a:r>
            <a:r>
              <a:rPr lang="en-IN" dirty="0" err="1"/>
              <a:t>comparision</a:t>
            </a:r>
            <a:r>
              <a:rPr lang="en-IN" dirty="0"/>
              <a:t> metrics for median filter</a:t>
            </a:r>
          </a:p>
        </p:txBody>
      </p:sp>
      <p:pic>
        <p:nvPicPr>
          <p:cNvPr id="3" name="Picture 2">
            <a:extLst>
              <a:ext uri="{FF2B5EF4-FFF2-40B4-BE49-F238E27FC236}">
                <a16:creationId xmlns:a16="http://schemas.microsoft.com/office/drawing/2014/main" id="{41AC18B6-A68F-4E97-8B9E-72673FB35D0D}"/>
              </a:ext>
            </a:extLst>
          </p:cNvPr>
          <p:cNvPicPr/>
          <p:nvPr/>
        </p:nvPicPr>
        <p:blipFill rotWithShape="1">
          <a:blip r:embed="rId2">
            <a:extLst>
              <a:ext uri="{28A0092B-C50C-407E-A947-70E740481C1C}">
                <a14:useLocalDpi xmlns:a14="http://schemas.microsoft.com/office/drawing/2010/main" val="0"/>
              </a:ext>
            </a:extLst>
          </a:blip>
          <a:srcRect r="168" b="4939"/>
          <a:stretch/>
        </p:blipFill>
        <p:spPr bwMode="auto">
          <a:xfrm>
            <a:off x="440675" y="1850834"/>
            <a:ext cx="11303306" cy="5007166"/>
          </a:xfrm>
          <a:prstGeom prst="rect">
            <a:avLst/>
          </a:prstGeom>
          <a:noFill/>
          <a:ln w="28575"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8297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0B28-84BC-4D8B-B1B9-2331CBD62432}"/>
              </a:ext>
            </a:extLst>
          </p:cNvPr>
          <p:cNvSpPr>
            <a:spLocks noGrp="1"/>
          </p:cNvSpPr>
          <p:nvPr>
            <p:ph type="title"/>
          </p:nvPr>
        </p:nvSpPr>
        <p:spPr/>
        <p:txBody>
          <a:bodyPr/>
          <a:lstStyle/>
          <a:p>
            <a:r>
              <a:rPr lang="en-IN" dirty="0"/>
              <a:t>Wiener filter</a:t>
            </a:r>
          </a:p>
        </p:txBody>
      </p:sp>
      <p:pic>
        <p:nvPicPr>
          <p:cNvPr id="4" name="Picture 3">
            <a:extLst>
              <a:ext uri="{FF2B5EF4-FFF2-40B4-BE49-F238E27FC236}">
                <a16:creationId xmlns:a16="http://schemas.microsoft.com/office/drawing/2014/main" id="{35EA417C-8DEC-4830-AB1E-D7F385B45D90}"/>
              </a:ext>
            </a:extLst>
          </p:cNvPr>
          <p:cNvPicPr/>
          <p:nvPr/>
        </p:nvPicPr>
        <p:blipFill>
          <a:blip r:embed="rId2" cstate="print"/>
          <a:srcRect l="9135" t="3704" r="2724" b="13105"/>
          <a:stretch>
            <a:fillRect/>
          </a:stretch>
        </p:blipFill>
        <p:spPr bwMode="auto">
          <a:xfrm>
            <a:off x="449179" y="1876926"/>
            <a:ext cx="11309684" cy="4844716"/>
          </a:xfrm>
          <a:prstGeom prst="rect">
            <a:avLst/>
          </a:prstGeom>
          <a:noFill/>
          <a:ln w="9525">
            <a:noFill/>
            <a:miter lim="800000"/>
            <a:headEnd/>
            <a:tailEnd/>
          </a:ln>
        </p:spPr>
      </p:pic>
    </p:spTree>
    <p:extLst>
      <p:ext uri="{BB962C8B-B14F-4D97-AF65-F5344CB8AC3E}">
        <p14:creationId xmlns:p14="http://schemas.microsoft.com/office/powerpoint/2010/main" val="3274682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9CEF-8623-4B38-9548-201B22172F33}"/>
              </a:ext>
            </a:extLst>
          </p:cNvPr>
          <p:cNvSpPr>
            <a:spLocks noGrp="1"/>
          </p:cNvSpPr>
          <p:nvPr>
            <p:ph type="title"/>
          </p:nvPr>
        </p:nvSpPr>
        <p:spPr/>
        <p:txBody>
          <a:bodyPr/>
          <a:lstStyle/>
          <a:p>
            <a:r>
              <a:rPr lang="en-US" dirty="0"/>
              <a:t>Image comparison metrics for wiener filter</a:t>
            </a:r>
            <a:endParaRPr lang="en-IN" dirty="0"/>
          </a:p>
        </p:txBody>
      </p:sp>
      <p:pic>
        <p:nvPicPr>
          <p:cNvPr id="3" name="Picture 2">
            <a:extLst>
              <a:ext uri="{FF2B5EF4-FFF2-40B4-BE49-F238E27FC236}">
                <a16:creationId xmlns:a16="http://schemas.microsoft.com/office/drawing/2014/main" id="{6EEE9EE4-F1FD-4586-A41A-D2882D29D84C}"/>
              </a:ext>
            </a:extLst>
          </p:cNvPr>
          <p:cNvPicPr/>
          <p:nvPr/>
        </p:nvPicPr>
        <p:blipFill rotWithShape="1">
          <a:blip r:embed="rId2">
            <a:extLst>
              <a:ext uri="{28A0092B-C50C-407E-A947-70E740481C1C}">
                <a14:useLocalDpi xmlns:a14="http://schemas.microsoft.com/office/drawing/2010/main" val="0"/>
              </a:ext>
            </a:extLst>
          </a:blip>
          <a:srcRect r="-305" b="5065"/>
          <a:stretch/>
        </p:blipFill>
        <p:spPr bwMode="auto">
          <a:xfrm>
            <a:off x="451691" y="1872866"/>
            <a:ext cx="11270255" cy="4934333"/>
          </a:xfrm>
          <a:prstGeom prst="rect">
            <a:avLst/>
          </a:prstGeom>
          <a:noFill/>
          <a:ln w="28575"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4892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8BA6-72F8-4F2F-ACAD-882BE1938A3D}"/>
              </a:ext>
            </a:extLst>
          </p:cNvPr>
          <p:cNvSpPr>
            <a:spLocks noGrp="1"/>
          </p:cNvSpPr>
          <p:nvPr>
            <p:ph type="title"/>
          </p:nvPr>
        </p:nvSpPr>
        <p:spPr/>
        <p:txBody>
          <a:bodyPr/>
          <a:lstStyle/>
          <a:p>
            <a:r>
              <a:rPr lang="en-IN" dirty="0"/>
              <a:t>Unsharp masked filter</a:t>
            </a:r>
          </a:p>
        </p:txBody>
      </p:sp>
      <p:pic>
        <p:nvPicPr>
          <p:cNvPr id="4" name="Picture 3">
            <a:extLst>
              <a:ext uri="{FF2B5EF4-FFF2-40B4-BE49-F238E27FC236}">
                <a16:creationId xmlns:a16="http://schemas.microsoft.com/office/drawing/2014/main" id="{589A11EF-3390-4780-A224-1680A69288B6}"/>
              </a:ext>
            </a:extLst>
          </p:cNvPr>
          <p:cNvPicPr/>
          <p:nvPr/>
        </p:nvPicPr>
        <p:blipFill>
          <a:blip r:embed="rId2" cstate="print"/>
          <a:srcRect l="9135" t="3989" r="2724" b="12820"/>
          <a:stretch>
            <a:fillRect/>
          </a:stretch>
        </p:blipFill>
        <p:spPr bwMode="auto">
          <a:xfrm>
            <a:off x="449179" y="1925052"/>
            <a:ext cx="11293642" cy="4932948"/>
          </a:xfrm>
          <a:prstGeom prst="rect">
            <a:avLst/>
          </a:prstGeom>
          <a:noFill/>
          <a:ln w="9525">
            <a:noFill/>
            <a:miter lim="800000"/>
            <a:headEnd/>
            <a:tailEnd/>
          </a:ln>
        </p:spPr>
      </p:pic>
    </p:spTree>
    <p:extLst>
      <p:ext uri="{BB962C8B-B14F-4D97-AF65-F5344CB8AC3E}">
        <p14:creationId xmlns:p14="http://schemas.microsoft.com/office/powerpoint/2010/main" val="423967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4DB9-6A55-4DD1-9850-E0B40F635CBE}"/>
              </a:ext>
            </a:extLst>
          </p:cNvPr>
          <p:cNvSpPr>
            <a:spLocks noGrp="1"/>
          </p:cNvSpPr>
          <p:nvPr>
            <p:ph type="title"/>
          </p:nvPr>
        </p:nvSpPr>
        <p:spPr/>
        <p:txBody>
          <a:bodyPr/>
          <a:lstStyle/>
          <a:p>
            <a:r>
              <a:rPr lang="en-US" dirty="0"/>
              <a:t>Image comparison metrics for unsharp masked filter</a:t>
            </a:r>
            <a:endParaRPr lang="en-IN" dirty="0"/>
          </a:p>
        </p:txBody>
      </p:sp>
      <p:pic>
        <p:nvPicPr>
          <p:cNvPr id="3" name="Picture 2">
            <a:extLst>
              <a:ext uri="{FF2B5EF4-FFF2-40B4-BE49-F238E27FC236}">
                <a16:creationId xmlns:a16="http://schemas.microsoft.com/office/drawing/2014/main" id="{06EFFBB0-1F08-4C08-970E-E77A5FE5727C}"/>
              </a:ext>
            </a:extLst>
          </p:cNvPr>
          <p:cNvPicPr/>
          <p:nvPr/>
        </p:nvPicPr>
        <p:blipFill rotWithShape="1">
          <a:blip r:embed="rId2">
            <a:extLst>
              <a:ext uri="{28A0092B-C50C-407E-A947-70E740481C1C}">
                <a14:useLocalDpi xmlns:a14="http://schemas.microsoft.com/office/drawing/2010/main" val="0"/>
              </a:ext>
            </a:extLst>
          </a:blip>
          <a:srcRect b="4980"/>
          <a:stretch/>
        </p:blipFill>
        <p:spPr bwMode="auto">
          <a:xfrm>
            <a:off x="462708" y="1806766"/>
            <a:ext cx="11248222" cy="5051234"/>
          </a:xfrm>
          <a:prstGeom prst="rect">
            <a:avLst/>
          </a:prstGeom>
          <a:noFill/>
          <a:ln w="28575"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0395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9EB8-B0E7-4F47-8547-B448932A666D}"/>
              </a:ext>
            </a:extLst>
          </p:cNvPr>
          <p:cNvSpPr>
            <a:spLocks noGrp="1"/>
          </p:cNvSpPr>
          <p:nvPr>
            <p:ph type="title"/>
          </p:nvPr>
        </p:nvSpPr>
        <p:spPr/>
        <p:txBody>
          <a:bodyPr/>
          <a:lstStyle/>
          <a:p>
            <a:r>
              <a:rPr lang="en-IN" dirty="0"/>
              <a:t>Laplacian filter</a:t>
            </a:r>
          </a:p>
        </p:txBody>
      </p:sp>
      <p:pic>
        <p:nvPicPr>
          <p:cNvPr id="4" name="Picture 3">
            <a:extLst>
              <a:ext uri="{FF2B5EF4-FFF2-40B4-BE49-F238E27FC236}">
                <a16:creationId xmlns:a16="http://schemas.microsoft.com/office/drawing/2014/main" id="{55381C9C-9D4F-485E-871E-C9AB022EB5C5}"/>
              </a:ext>
            </a:extLst>
          </p:cNvPr>
          <p:cNvPicPr/>
          <p:nvPr/>
        </p:nvPicPr>
        <p:blipFill>
          <a:blip r:embed="rId2" cstate="print"/>
          <a:srcRect l="9455" t="3989" r="2564" b="12820"/>
          <a:stretch>
            <a:fillRect/>
          </a:stretch>
        </p:blipFill>
        <p:spPr bwMode="auto">
          <a:xfrm>
            <a:off x="449179" y="1925054"/>
            <a:ext cx="11293642" cy="4932946"/>
          </a:xfrm>
          <a:prstGeom prst="rect">
            <a:avLst/>
          </a:prstGeom>
          <a:noFill/>
          <a:ln w="9525">
            <a:noFill/>
            <a:miter lim="800000"/>
            <a:headEnd/>
            <a:tailEnd/>
          </a:ln>
        </p:spPr>
      </p:pic>
    </p:spTree>
    <p:extLst>
      <p:ext uri="{BB962C8B-B14F-4D97-AF65-F5344CB8AC3E}">
        <p14:creationId xmlns:p14="http://schemas.microsoft.com/office/powerpoint/2010/main" val="2867367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3758B3-BF72-41AC-8C1D-362125164D79}"/>
              </a:ext>
            </a:extLst>
          </p:cNvPr>
          <p:cNvSpPr>
            <a:spLocks noGrp="1"/>
          </p:cNvSpPr>
          <p:nvPr>
            <p:ph type="title"/>
          </p:nvPr>
        </p:nvSpPr>
        <p:spPr/>
        <p:txBody>
          <a:bodyPr/>
          <a:lstStyle/>
          <a:p>
            <a:r>
              <a:rPr lang="en-US" dirty="0"/>
              <a:t>Image comparison metrics for Laplacian filter</a:t>
            </a:r>
            <a:endParaRPr lang="en-IN" dirty="0"/>
          </a:p>
        </p:txBody>
      </p:sp>
      <p:pic>
        <p:nvPicPr>
          <p:cNvPr id="6" name="Content Placeholder 5">
            <a:extLst>
              <a:ext uri="{FF2B5EF4-FFF2-40B4-BE49-F238E27FC236}">
                <a16:creationId xmlns:a16="http://schemas.microsoft.com/office/drawing/2014/main" id="{74A4FF1D-63C2-45F9-853B-6F337A9DAFA8}"/>
              </a:ext>
            </a:extLst>
          </p:cNvPr>
          <p:cNvPicPr>
            <a:picLocks noGrp="1"/>
          </p:cNvPicPr>
          <p:nvPr>
            <p:ph sz="half" idx="1"/>
          </p:nvPr>
        </p:nvPicPr>
        <p:blipFill rotWithShape="1">
          <a:blip r:embed="rId2" cstate="print"/>
          <a:srcRect r="178" b="5528"/>
          <a:stretch/>
        </p:blipFill>
        <p:spPr bwMode="auto">
          <a:xfrm>
            <a:off x="581025" y="2601413"/>
            <a:ext cx="5422900" cy="2885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7" name="Content Placeholder 6">
            <a:extLst>
              <a:ext uri="{FF2B5EF4-FFF2-40B4-BE49-F238E27FC236}">
                <a16:creationId xmlns:a16="http://schemas.microsoft.com/office/drawing/2014/main" id="{CA78FFE3-EC77-490D-A484-ECC1E9E6A86A}"/>
              </a:ext>
            </a:extLst>
          </p:cNvPr>
          <p:cNvPicPr>
            <a:picLocks noGrp="1"/>
          </p:cNvPicPr>
          <p:nvPr>
            <p:ph sz="half" idx="2"/>
          </p:nvPr>
        </p:nvPicPr>
        <p:blipFill rotWithShape="1">
          <a:blip r:embed="rId3" cstate="print"/>
          <a:srcRect r="313" b="5171"/>
          <a:stretch/>
        </p:blipFill>
        <p:spPr bwMode="auto">
          <a:xfrm>
            <a:off x="6188075" y="2594000"/>
            <a:ext cx="5422900" cy="2900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00560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8703-8B25-4043-98AD-F154A93928B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465222" y="2069432"/>
            <a:ext cx="11145586" cy="4434885"/>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Present day life styles are causing Tumors at the early age of Human Beings. </a:t>
            </a:r>
          </a:p>
          <a:p>
            <a:pPr algn="just"/>
            <a:r>
              <a:rPr lang="en-US" sz="2000" dirty="0">
                <a:latin typeface="Times New Roman" panose="02020603050405020304" pitchFamily="18" charset="0"/>
                <a:cs typeface="Times New Roman" panose="02020603050405020304" pitchFamily="18" charset="0"/>
              </a:rPr>
              <a:t>It is an abnormal growth of tissue, a classic illustration of inflammation which can be benign or malignant (cancerous). Early detection of tumors holds the key in the efficient treatment of many cancers. </a:t>
            </a:r>
          </a:p>
          <a:p>
            <a:pPr algn="just"/>
            <a:r>
              <a:rPr lang="en-US" sz="2000" dirty="0">
                <a:latin typeface="Times New Roman" panose="02020603050405020304" pitchFamily="18" charset="0"/>
                <a:cs typeface="Times New Roman" panose="02020603050405020304" pitchFamily="18" charset="0"/>
              </a:rPr>
              <a:t>In recent times, technological advancements in image processing techniques made researchers to deploy in order to enhance the image quality for earlier detection and treatment stages especially in various lung cancer tumors. </a:t>
            </a:r>
          </a:p>
          <a:p>
            <a:pPr algn="just"/>
            <a:r>
              <a:rPr lang="en-US" sz="2000" dirty="0">
                <a:latin typeface="Times New Roman" panose="02020603050405020304" pitchFamily="18" charset="0"/>
                <a:cs typeface="Times New Roman" panose="02020603050405020304" pitchFamily="18" charset="0"/>
              </a:rPr>
              <a:t>Globally, cancers are predominantly causes deaths in men and women and most of them are Lung, Brain and Prostate, etc. tumors are malignant in nature. </a:t>
            </a:r>
          </a:p>
          <a:p>
            <a:pPr algn="just"/>
            <a:r>
              <a:rPr lang="en-US" sz="2000" dirty="0">
                <a:latin typeface="Times New Roman" panose="02020603050405020304" pitchFamily="18" charset="0"/>
                <a:cs typeface="Times New Roman" panose="02020603050405020304" pitchFamily="18" charset="0"/>
              </a:rPr>
              <a:t>Since Tumors are highly vascular, these tumors destroy healthy tissues around them and invade other organs. </a:t>
            </a:r>
          </a:p>
          <a:p>
            <a:pPr algn="just"/>
            <a:r>
              <a:rPr lang="en-US" sz="2000" dirty="0">
                <a:latin typeface="Times New Roman" panose="02020603050405020304" pitchFamily="18" charset="0"/>
                <a:cs typeface="Times New Roman" panose="02020603050405020304" pitchFamily="18" charset="0"/>
              </a:rPr>
              <a:t>If detected early, most of such patients can survive and in some cases with little or no recurrence even after five years.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620-691A-445B-9C93-1FC0247CDDE3}"/>
              </a:ext>
            </a:extLst>
          </p:cNvPr>
          <p:cNvSpPr>
            <a:spLocks noGrp="1"/>
          </p:cNvSpPr>
          <p:nvPr>
            <p:ph type="title"/>
          </p:nvPr>
        </p:nvSpPr>
        <p:spPr/>
        <p:txBody>
          <a:bodyPr/>
          <a:lstStyle/>
          <a:p>
            <a:r>
              <a:rPr lang="en-IN" dirty="0"/>
              <a:t>Guided filter</a:t>
            </a:r>
          </a:p>
        </p:txBody>
      </p:sp>
      <p:pic>
        <p:nvPicPr>
          <p:cNvPr id="4" name="Picture 3">
            <a:extLst>
              <a:ext uri="{FF2B5EF4-FFF2-40B4-BE49-F238E27FC236}">
                <a16:creationId xmlns:a16="http://schemas.microsoft.com/office/drawing/2014/main" id="{D49CE07C-C24F-4DAC-91D5-DD2C3DD3DA1C}"/>
              </a:ext>
            </a:extLst>
          </p:cNvPr>
          <p:cNvPicPr/>
          <p:nvPr/>
        </p:nvPicPr>
        <p:blipFill>
          <a:blip r:embed="rId2" cstate="print"/>
          <a:srcRect l="9455" t="3989" r="2564" b="13105"/>
          <a:stretch>
            <a:fillRect/>
          </a:stretch>
        </p:blipFill>
        <p:spPr bwMode="auto">
          <a:xfrm>
            <a:off x="385011" y="1925052"/>
            <a:ext cx="11220499" cy="4932948"/>
          </a:xfrm>
          <a:prstGeom prst="rect">
            <a:avLst/>
          </a:prstGeom>
          <a:noFill/>
          <a:ln w="9525">
            <a:noFill/>
            <a:miter lim="800000"/>
            <a:headEnd/>
            <a:tailEnd/>
          </a:ln>
        </p:spPr>
      </p:pic>
    </p:spTree>
    <p:extLst>
      <p:ext uri="{BB962C8B-B14F-4D97-AF65-F5344CB8AC3E}">
        <p14:creationId xmlns:p14="http://schemas.microsoft.com/office/powerpoint/2010/main" val="3180384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B3ED-0AC9-4AC5-810D-5A856C668974}"/>
              </a:ext>
            </a:extLst>
          </p:cNvPr>
          <p:cNvSpPr>
            <a:spLocks noGrp="1"/>
          </p:cNvSpPr>
          <p:nvPr>
            <p:ph type="title"/>
          </p:nvPr>
        </p:nvSpPr>
        <p:spPr/>
        <p:txBody>
          <a:bodyPr/>
          <a:lstStyle/>
          <a:p>
            <a:r>
              <a:rPr lang="en-US" dirty="0"/>
              <a:t>Image comparison metrics for guided filter</a:t>
            </a:r>
            <a:endParaRPr lang="en-IN" dirty="0"/>
          </a:p>
        </p:txBody>
      </p:sp>
      <p:pic>
        <p:nvPicPr>
          <p:cNvPr id="3" name="Picture 2">
            <a:extLst>
              <a:ext uri="{FF2B5EF4-FFF2-40B4-BE49-F238E27FC236}">
                <a16:creationId xmlns:a16="http://schemas.microsoft.com/office/drawing/2014/main" id="{67E01EE9-46F0-46D1-9993-1D53C9136357}"/>
              </a:ext>
            </a:extLst>
          </p:cNvPr>
          <p:cNvPicPr/>
          <p:nvPr/>
        </p:nvPicPr>
        <p:blipFill rotWithShape="1">
          <a:blip r:embed="rId2">
            <a:extLst>
              <a:ext uri="{28A0092B-C50C-407E-A947-70E740481C1C}">
                <a14:useLocalDpi xmlns:a14="http://schemas.microsoft.com/office/drawing/2010/main" val="0"/>
              </a:ext>
            </a:extLst>
          </a:blip>
          <a:srcRect r="420" b="5362"/>
          <a:stretch/>
        </p:blipFill>
        <p:spPr bwMode="auto">
          <a:xfrm>
            <a:off x="444347" y="1861851"/>
            <a:ext cx="11303306" cy="4996149"/>
          </a:xfrm>
          <a:prstGeom prst="rect">
            <a:avLst/>
          </a:prstGeom>
          <a:noFill/>
          <a:ln w="28575" cap="flat"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205012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2F03-E5E6-4ABA-8870-610AE4DF965B}"/>
              </a:ext>
            </a:extLst>
          </p:cNvPr>
          <p:cNvSpPr>
            <a:spLocks noGrp="1"/>
          </p:cNvSpPr>
          <p:nvPr>
            <p:ph type="title"/>
          </p:nvPr>
        </p:nvSpPr>
        <p:spPr/>
        <p:txBody>
          <a:bodyPr/>
          <a:lstStyle/>
          <a:p>
            <a:r>
              <a:rPr lang="en-IN" dirty="0"/>
              <a:t>Average filter</a:t>
            </a:r>
          </a:p>
        </p:txBody>
      </p:sp>
      <p:pic>
        <p:nvPicPr>
          <p:cNvPr id="4" name="Picture 3">
            <a:extLst>
              <a:ext uri="{FF2B5EF4-FFF2-40B4-BE49-F238E27FC236}">
                <a16:creationId xmlns:a16="http://schemas.microsoft.com/office/drawing/2014/main" id="{BD684507-BE92-458A-9D43-9056AF681CD5}"/>
              </a:ext>
            </a:extLst>
          </p:cNvPr>
          <p:cNvPicPr/>
          <p:nvPr/>
        </p:nvPicPr>
        <p:blipFill>
          <a:blip r:embed="rId2" cstate="print"/>
          <a:srcRect l="9135" t="3704" r="2564" b="13390"/>
          <a:stretch>
            <a:fillRect/>
          </a:stretch>
        </p:blipFill>
        <p:spPr bwMode="auto">
          <a:xfrm>
            <a:off x="385011" y="1860884"/>
            <a:ext cx="11357810" cy="4997116"/>
          </a:xfrm>
          <a:prstGeom prst="rect">
            <a:avLst/>
          </a:prstGeom>
          <a:noFill/>
          <a:ln w="9525">
            <a:noFill/>
            <a:miter lim="800000"/>
            <a:headEnd/>
            <a:tailEnd/>
          </a:ln>
        </p:spPr>
      </p:pic>
    </p:spTree>
    <p:extLst>
      <p:ext uri="{BB962C8B-B14F-4D97-AF65-F5344CB8AC3E}">
        <p14:creationId xmlns:p14="http://schemas.microsoft.com/office/powerpoint/2010/main" val="53095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F93B-A175-49AD-95C5-82DF59FA528B}"/>
              </a:ext>
            </a:extLst>
          </p:cNvPr>
          <p:cNvSpPr>
            <a:spLocks noGrp="1"/>
          </p:cNvSpPr>
          <p:nvPr>
            <p:ph type="title"/>
          </p:nvPr>
        </p:nvSpPr>
        <p:spPr/>
        <p:txBody>
          <a:bodyPr/>
          <a:lstStyle/>
          <a:p>
            <a:r>
              <a:rPr lang="en-US" dirty="0"/>
              <a:t>Image comparison metrics for average filter</a:t>
            </a:r>
            <a:endParaRPr lang="en-IN" dirty="0"/>
          </a:p>
        </p:txBody>
      </p:sp>
      <p:pic>
        <p:nvPicPr>
          <p:cNvPr id="3" name="Picture 2">
            <a:extLst>
              <a:ext uri="{FF2B5EF4-FFF2-40B4-BE49-F238E27FC236}">
                <a16:creationId xmlns:a16="http://schemas.microsoft.com/office/drawing/2014/main" id="{8F68091C-1952-4A50-B10E-89D22CED340C}"/>
              </a:ext>
            </a:extLst>
          </p:cNvPr>
          <p:cNvPicPr/>
          <p:nvPr/>
        </p:nvPicPr>
        <p:blipFill rotWithShape="1">
          <a:blip r:embed="rId2">
            <a:extLst>
              <a:ext uri="{28A0092B-C50C-407E-A947-70E740481C1C}">
                <a14:useLocalDpi xmlns:a14="http://schemas.microsoft.com/office/drawing/2010/main" val="0"/>
              </a:ext>
            </a:extLst>
          </a:blip>
          <a:srcRect r="456" b="5296"/>
          <a:stretch/>
        </p:blipFill>
        <p:spPr bwMode="auto">
          <a:xfrm>
            <a:off x="429658" y="1839817"/>
            <a:ext cx="11281272" cy="5006118"/>
          </a:xfrm>
          <a:prstGeom prst="rect">
            <a:avLst/>
          </a:prstGeom>
          <a:noFill/>
          <a:ln w="38100" cap="flat"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25555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5FE0-B4BF-415B-B194-89AF5799EC41}"/>
              </a:ext>
            </a:extLst>
          </p:cNvPr>
          <p:cNvSpPr>
            <a:spLocks noGrp="1"/>
          </p:cNvSpPr>
          <p:nvPr>
            <p:ph type="title"/>
          </p:nvPr>
        </p:nvSpPr>
        <p:spPr/>
        <p:txBody>
          <a:bodyPr/>
          <a:lstStyle/>
          <a:p>
            <a:r>
              <a:rPr lang="en-IN" dirty="0"/>
              <a:t>Range filter</a:t>
            </a:r>
          </a:p>
        </p:txBody>
      </p:sp>
      <p:pic>
        <p:nvPicPr>
          <p:cNvPr id="4" name="Picture 3">
            <a:extLst>
              <a:ext uri="{FF2B5EF4-FFF2-40B4-BE49-F238E27FC236}">
                <a16:creationId xmlns:a16="http://schemas.microsoft.com/office/drawing/2014/main" id="{8A60E7F3-4848-4D0D-89EF-CA406A18867B}"/>
              </a:ext>
            </a:extLst>
          </p:cNvPr>
          <p:cNvPicPr/>
          <p:nvPr/>
        </p:nvPicPr>
        <p:blipFill>
          <a:blip r:embed="rId2" cstate="print"/>
          <a:srcRect l="9455" t="3989" r="2885" b="13105"/>
          <a:stretch>
            <a:fillRect/>
          </a:stretch>
        </p:blipFill>
        <p:spPr bwMode="auto">
          <a:xfrm>
            <a:off x="433137" y="1860884"/>
            <a:ext cx="11341768" cy="4997116"/>
          </a:xfrm>
          <a:prstGeom prst="rect">
            <a:avLst/>
          </a:prstGeom>
          <a:noFill/>
          <a:ln w="9525">
            <a:noFill/>
            <a:miter lim="800000"/>
            <a:headEnd/>
            <a:tailEnd/>
          </a:ln>
        </p:spPr>
      </p:pic>
    </p:spTree>
    <p:extLst>
      <p:ext uri="{BB962C8B-B14F-4D97-AF65-F5344CB8AC3E}">
        <p14:creationId xmlns:p14="http://schemas.microsoft.com/office/powerpoint/2010/main" val="3624791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7DD5-B662-4BCE-A4A2-4664B43B15DF}"/>
              </a:ext>
            </a:extLst>
          </p:cNvPr>
          <p:cNvSpPr>
            <a:spLocks noGrp="1"/>
          </p:cNvSpPr>
          <p:nvPr>
            <p:ph type="title"/>
          </p:nvPr>
        </p:nvSpPr>
        <p:spPr/>
        <p:txBody>
          <a:bodyPr/>
          <a:lstStyle/>
          <a:p>
            <a:r>
              <a:rPr lang="en-US" dirty="0"/>
              <a:t>Image comparison metrics for range filter</a:t>
            </a:r>
            <a:endParaRPr lang="en-IN" dirty="0"/>
          </a:p>
        </p:txBody>
      </p:sp>
      <p:pic>
        <p:nvPicPr>
          <p:cNvPr id="3" name="Picture 2">
            <a:extLst>
              <a:ext uri="{FF2B5EF4-FFF2-40B4-BE49-F238E27FC236}">
                <a16:creationId xmlns:a16="http://schemas.microsoft.com/office/drawing/2014/main" id="{3DB9C865-190F-4097-91F6-0C88E6518C3C}"/>
              </a:ext>
            </a:extLst>
          </p:cNvPr>
          <p:cNvPicPr/>
          <p:nvPr/>
        </p:nvPicPr>
        <p:blipFill rotWithShape="1">
          <a:blip r:embed="rId2">
            <a:extLst>
              <a:ext uri="{28A0092B-C50C-407E-A947-70E740481C1C}">
                <a14:useLocalDpi xmlns:a14="http://schemas.microsoft.com/office/drawing/2010/main" val="0"/>
              </a:ext>
            </a:extLst>
          </a:blip>
          <a:srcRect l="-1" r="519" b="5482"/>
          <a:stretch/>
        </p:blipFill>
        <p:spPr bwMode="auto">
          <a:xfrm>
            <a:off x="429658" y="1861850"/>
            <a:ext cx="11314323" cy="4996149"/>
          </a:xfrm>
          <a:prstGeom prst="rect">
            <a:avLst/>
          </a:prstGeom>
          <a:noFill/>
          <a:ln w="28575" cap="flat"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12126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92F6-BC95-4F55-91E5-8F172354484A}"/>
              </a:ext>
            </a:extLst>
          </p:cNvPr>
          <p:cNvSpPr>
            <a:spLocks noGrp="1"/>
          </p:cNvSpPr>
          <p:nvPr>
            <p:ph type="title"/>
          </p:nvPr>
        </p:nvSpPr>
        <p:spPr/>
        <p:txBody>
          <a:bodyPr/>
          <a:lstStyle/>
          <a:p>
            <a:r>
              <a:rPr lang="en-IN" dirty="0"/>
              <a:t>Motion filter</a:t>
            </a:r>
          </a:p>
        </p:txBody>
      </p:sp>
      <p:pic>
        <p:nvPicPr>
          <p:cNvPr id="4" name="Picture 3">
            <a:extLst>
              <a:ext uri="{FF2B5EF4-FFF2-40B4-BE49-F238E27FC236}">
                <a16:creationId xmlns:a16="http://schemas.microsoft.com/office/drawing/2014/main" id="{3B2EA079-DFB2-4D93-B0C9-B0AB8437389B}"/>
              </a:ext>
            </a:extLst>
          </p:cNvPr>
          <p:cNvPicPr/>
          <p:nvPr/>
        </p:nvPicPr>
        <p:blipFill>
          <a:blip r:embed="rId2" cstate="print"/>
          <a:srcRect l="9295" t="3704" r="2724" b="12820"/>
          <a:stretch>
            <a:fillRect/>
          </a:stretch>
        </p:blipFill>
        <p:spPr bwMode="auto">
          <a:xfrm>
            <a:off x="385011" y="1876926"/>
            <a:ext cx="11373852" cy="4981074"/>
          </a:xfrm>
          <a:prstGeom prst="rect">
            <a:avLst/>
          </a:prstGeom>
          <a:noFill/>
          <a:ln w="9525">
            <a:noFill/>
            <a:miter lim="800000"/>
            <a:headEnd/>
            <a:tailEnd/>
          </a:ln>
        </p:spPr>
      </p:pic>
    </p:spTree>
    <p:extLst>
      <p:ext uri="{BB962C8B-B14F-4D97-AF65-F5344CB8AC3E}">
        <p14:creationId xmlns:p14="http://schemas.microsoft.com/office/powerpoint/2010/main" val="3019682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2C09-5345-4818-972D-CB0AAA39B40D}"/>
              </a:ext>
            </a:extLst>
          </p:cNvPr>
          <p:cNvSpPr>
            <a:spLocks noGrp="1"/>
          </p:cNvSpPr>
          <p:nvPr>
            <p:ph type="title"/>
          </p:nvPr>
        </p:nvSpPr>
        <p:spPr/>
        <p:txBody>
          <a:bodyPr/>
          <a:lstStyle/>
          <a:p>
            <a:r>
              <a:rPr lang="en-US" dirty="0"/>
              <a:t>Image comparison metrics for motion filter</a:t>
            </a:r>
            <a:endParaRPr lang="en-IN" dirty="0"/>
          </a:p>
        </p:txBody>
      </p:sp>
      <p:pic>
        <p:nvPicPr>
          <p:cNvPr id="3" name="Picture 2">
            <a:extLst>
              <a:ext uri="{FF2B5EF4-FFF2-40B4-BE49-F238E27FC236}">
                <a16:creationId xmlns:a16="http://schemas.microsoft.com/office/drawing/2014/main" id="{1578C42B-A176-4B60-BD35-E3AB12BA3753}"/>
              </a:ext>
            </a:extLst>
          </p:cNvPr>
          <p:cNvPicPr/>
          <p:nvPr/>
        </p:nvPicPr>
        <p:blipFill rotWithShape="1">
          <a:blip r:embed="rId2">
            <a:extLst>
              <a:ext uri="{28A0092B-C50C-407E-A947-70E740481C1C}">
                <a14:useLocalDpi xmlns:a14="http://schemas.microsoft.com/office/drawing/2010/main" val="0"/>
              </a:ext>
            </a:extLst>
          </a:blip>
          <a:srcRect r="388" b="5103"/>
          <a:stretch/>
        </p:blipFill>
        <p:spPr bwMode="auto">
          <a:xfrm>
            <a:off x="455364" y="1861851"/>
            <a:ext cx="11281272" cy="4996149"/>
          </a:xfrm>
          <a:prstGeom prst="rect">
            <a:avLst/>
          </a:prstGeom>
          <a:noFill/>
          <a:ln w="28575" cap="flat"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04429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E881-1677-49A6-9EEB-E73D9480933F}"/>
              </a:ext>
            </a:extLst>
          </p:cNvPr>
          <p:cNvSpPr>
            <a:spLocks noGrp="1"/>
          </p:cNvSpPr>
          <p:nvPr>
            <p:ph type="title"/>
          </p:nvPr>
        </p:nvSpPr>
        <p:spPr/>
        <p:txBody>
          <a:bodyPr/>
          <a:lstStyle/>
          <a:p>
            <a:r>
              <a:rPr lang="en-IN" dirty="0"/>
              <a:t>Disk filter</a:t>
            </a:r>
          </a:p>
        </p:txBody>
      </p:sp>
      <p:pic>
        <p:nvPicPr>
          <p:cNvPr id="4" name="Picture 3">
            <a:extLst>
              <a:ext uri="{FF2B5EF4-FFF2-40B4-BE49-F238E27FC236}">
                <a16:creationId xmlns:a16="http://schemas.microsoft.com/office/drawing/2014/main" id="{E421CE0F-F67A-407A-B499-C0A63EF71F1D}"/>
              </a:ext>
            </a:extLst>
          </p:cNvPr>
          <p:cNvPicPr/>
          <p:nvPr/>
        </p:nvPicPr>
        <p:blipFill>
          <a:blip r:embed="rId2" cstate="print"/>
          <a:srcRect l="9455" t="3704" r="2724" b="13390"/>
          <a:stretch>
            <a:fillRect/>
          </a:stretch>
        </p:blipFill>
        <p:spPr bwMode="auto">
          <a:xfrm>
            <a:off x="433137" y="1892968"/>
            <a:ext cx="11341768" cy="4965032"/>
          </a:xfrm>
          <a:prstGeom prst="rect">
            <a:avLst/>
          </a:prstGeom>
          <a:noFill/>
          <a:ln w="9525">
            <a:noFill/>
            <a:miter lim="800000"/>
            <a:headEnd/>
            <a:tailEnd/>
          </a:ln>
        </p:spPr>
      </p:pic>
    </p:spTree>
    <p:extLst>
      <p:ext uri="{BB962C8B-B14F-4D97-AF65-F5344CB8AC3E}">
        <p14:creationId xmlns:p14="http://schemas.microsoft.com/office/powerpoint/2010/main" val="8647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14DF-E9EA-4679-BCA8-6DA079E8F252}"/>
              </a:ext>
            </a:extLst>
          </p:cNvPr>
          <p:cNvSpPr>
            <a:spLocks noGrp="1"/>
          </p:cNvSpPr>
          <p:nvPr>
            <p:ph type="title"/>
          </p:nvPr>
        </p:nvSpPr>
        <p:spPr/>
        <p:txBody>
          <a:bodyPr/>
          <a:lstStyle/>
          <a:p>
            <a:r>
              <a:rPr lang="en-US" dirty="0"/>
              <a:t>Image comparison metrics for disk filter</a:t>
            </a:r>
            <a:endParaRPr lang="en-IN" dirty="0"/>
          </a:p>
        </p:txBody>
      </p:sp>
      <p:pic>
        <p:nvPicPr>
          <p:cNvPr id="3" name="Picture 2">
            <a:extLst>
              <a:ext uri="{FF2B5EF4-FFF2-40B4-BE49-F238E27FC236}">
                <a16:creationId xmlns:a16="http://schemas.microsoft.com/office/drawing/2014/main" id="{75015313-D317-4D70-8F96-2C245CDE8DA0}"/>
              </a:ext>
            </a:extLst>
          </p:cNvPr>
          <p:cNvPicPr/>
          <p:nvPr/>
        </p:nvPicPr>
        <p:blipFill rotWithShape="1">
          <a:blip r:embed="rId2">
            <a:extLst>
              <a:ext uri="{28A0092B-C50C-407E-A947-70E740481C1C}">
                <a14:useLocalDpi xmlns:a14="http://schemas.microsoft.com/office/drawing/2010/main" val="0"/>
              </a:ext>
            </a:extLst>
          </a:blip>
          <a:srcRect l="1" r="-355" b="5262"/>
          <a:stretch/>
        </p:blipFill>
        <p:spPr bwMode="auto">
          <a:xfrm>
            <a:off x="455574" y="1852961"/>
            <a:ext cx="11270255" cy="5005039"/>
          </a:xfrm>
          <a:prstGeom prst="rect">
            <a:avLst/>
          </a:prstGeom>
          <a:noFill/>
          <a:ln w="38100"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3384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ED02-1D71-4F0D-B9F5-8CE3E8CFF6B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9D574E1E-43AC-4060-91BD-7D71E3CCC549}"/>
              </a:ext>
            </a:extLst>
          </p:cNvPr>
          <p:cNvSpPr>
            <a:spLocks noGrp="1"/>
          </p:cNvSpPr>
          <p:nvPr>
            <p:ph idx="1"/>
          </p:nvPr>
        </p:nvSpPr>
        <p:spPr/>
        <p:txBody>
          <a:bodyPr/>
          <a:lstStyle/>
          <a:p>
            <a:pPr algn="just"/>
            <a:r>
              <a:rPr lang="en-US" sz="2000" dirty="0">
                <a:latin typeface="Times New Roman" panose="02020603050405020304" pitchFamily="18" charset="0"/>
                <a:cs typeface="Times New Roman" panose="02020603050405020304" pitchFamily="18" charset="0"/>
              </a:rPr>
              <a:t>In the light of the above facts, an Image processing tool was designed and developed to apply around 17 image filtering techniques like Mean, Median, Gaussian, Wiener </a:t>
            </a:r>
            <a:r>
              <a:rPr lang="en-US" sz="2000" dirty="0" err="1">
                <a:latin typeface="Times New Roman" panose="02020603050405020304" pitchFamily="18" charset="0"/>
                <a:cs typeface="Times New Roman" panose="02020603050405020304" pitchFamily="18" charset="0"/>
              </a:rPr>
              <a:t>etc</a:t>
            </a:r>
            <a:r>
              <a:rPr lang="en-US" sz="2000" dirty="0">
                <a:latin typeface="Times New Roman" panose="02020603050405020304" pitchFamily="18" charset="0"/>
                <a:cs typeface="Times New Roman" panose="02020603050405020304" pitchFamily="18" charset="0"/>
              </a:rPr>
              <a:t> using MATLAB to enhance the MRI tumor image quality</a:t>
            </a:r>
          </a:p>
          <a:p>
            <a:pPr algn="just"/>
            <a:r>
              <a:rPr lang="en-US" sz="2000" dirty="0">
                <a:latin typeface="Times New Roman" panose="02020603050405020304" pitchFamily="18" charset="0"/>
                <a:cs typeface="Times New Roman" panose="02020603050405020304" pitchFamily="18" charset="0"/>
              </a:rPr>
              <a:t>In order to detect tumor accurately one of the Segmentation techniques namely Global Threshold is used. </a:t>
            </a:r>
          </a:p>
          <a:p>
            <a:pPr algn="just"/>
            <a:r>
              <a:rPr lang="en-US" sz="2000" dirty="0">
                <a:latin typeface="Times New Roman" panose="02020603050405020304" pitchFamily="18" charset="0"/>
                <a:cs typeface="Times New Roman" panose="02020603050405020304" pitchFamily="18" charset="0"/>
              </a:rPr>
              <a:t>This tool is useful to doctors in diagnosis phase for early detection of tumor to save the patient by appropriate treatment. </a:t>
            </a:r>
          </a:p>
          <a:p>
            <a:pPr algn="just"/>
            <a:r>
              <a:rPr lang="en-US" sz="2000" dirty="0">
                <a:latin typeface="Times New Roman" panose="02020603050405020304" pitchFamily="18" charset="0"/>
                <a:cs typeface="Times New Roman" panose="02020603050405020304" pitchFamily="18" charset="0"/>
              </a:rPr>
              <a:t>Apart from that the performances of various filters were also estimated using MSE, PSNR and SSIM values.  </a:t>
            </a:r>
          </a:p>
          <a:p>
            <a:endParaRPr lang="en-IN" dirty="0"/>
          </a:p>
        </p:txBody>
      </p:sp>
    </p:spTree>
    <p:extLst>
      <p:ext uri="{BB962C8B-B14F-4D97-AF65-F5344CB8AC3E}">
        <p14:creationId xmlns:p14="http://schemas.microsoft.com/office/powerpoint/2010/main" val="3730840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56B5-9A9F-4B87-BDD7-5E02DE7B6A7C}"/>
              </a:ext>
            </a:extLst>
          </p:cNvPr>
          <p:cNvSpPr>
            <a:spLocks noGrp="1"/>
          </p:cNvSpPr>
          <p:nvPr>
            <p:ph type="title"/>
          </p:nvPr>
        </p:nvSpPr>
        <p:spPr/>
        <p:txBody>
          <a:bodyPr/>
          <a:lstStyle/>
          <a:p>
            <a:r>
              <a:rPr lang="en-IN" dirty="0"/>
              <a:t>Sobel filter</a:t>
            </a:r>
          </a:p>
        </p:txBody>
      </p:sp>
      <p:pic>
        <p:nvPicPr>
          <p:cNvPr id="5" name="Picture 4">
            <a:extLst>
              <a:ext uri="{FF2B5EF4-FFF2-40B4-BE49-F238E27FC236}">
                <a16:creationId xmlns:a16="http://schemas.microsoft.com/office/drawing/2014/main" id="{2FC91993-7060-459E-96A3-1FCF88577C54}"/>
              </a:ext>
            </a:extLst>
          </p:cNvPr>
          <p:cNvPicPr/>
          <p:nvPr/>
        </p:nvPicPr>
        <p:blipFill>
          <a:blip r:embed="rId2" cstate="print"/>
          <a:srcRect l="9135" t="3989" r="2885" b="13105"/>
          <a:stretch>
            <a:fillRect/>
          </a:stretch>
        </p:blipFill>
        <p:spPr bwMode="auto">
          <a:xfrm>
            <a:off x="433137" y="1909010"/>
            <a:ext cx="11357810" cy="4828674"/>
          </a:xfrm>
          <a:prstGeom prst="rect">
            <a:avLst/>
          </a:prstGeom>
          <a:noFill/>
          <a:ln w="9525">
            <a:noFill/>
            <a:miter lim="800000"/>
            <a:headEnd/>
            <a:tailEnd/>
          </a:ln>
        </p:spPr>
      </p:pic>
    </p:spTree>
    <p:extLst>
      <p:ext uri="{BB962C8B-B14F-4D97-AF65-F5344CB8AC3E}">
        <p14:creationId xmlns:p14="http://schemas.microsoft.com/office/powerpoint/2010/main" val="2062831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6AA08-B518-4FEE-8EB4-DDA5BFDEE520}"/>
              </a:ext>
            </a:extLst>
          </p:cNvPr>
          <p:cNvSpPr>
            <a:spLocks noGrp="1"/>
          </p:cNvSpPr>
          <p:nvPr>
            <p:ph type="title"/>
          </p:nvPr>
        </p:nvSpPr>
        <p:spPr/>
        <p:txBody>
          <a:bodyPr/>
          <a:lstStyle/>
          <a:p>
            <a:r>
              <a:rPr lang="en-US" dirty="0"/>
              <a:t>Image comparison metrics for </a:t>
            </a:r>
            <a:r>
              <a:rPr lang="en-US" dirty="0" err="1"/>
              <a:t>sobel</a:t>
            </a:r>
            <a:r>
              <a:rPr lang="en-US" dirty="0"/>
              <a:t> filter</a:t>
            </a:r>
            <a:endParaRPr lang="en-IN" dirty="0"/>
          </a:p>
        </p:txBody>
      </p:sp>
      <p:pic>
        <p:nvPicPr>
          <p:cNvPr id="3" name="Picture 2">
            <a:extLst>
              <a:ext uri="{FF2B5EF4-FFF2-40B4-BE49-F238E27FC236}">
                <a16:creationId xmlns:a16="http://schemas.microsoft.com/office/drawing/2014/main" id="{AA3467B6-104C-4C50-B12F-766B722D84E8}"/>
              </a:ext>
            </a:extLst>
          </p:cNvPr>
          <p:cNvPicPr/>
          <p:nvPr/>
        </p:nvPicPr>
        <p:blipFill rotWithShape="1">
          <a:blip r:embed="rId2">
            <a:extLst>
              <a:ext uri="{28A0092B-C50C-407E-A947-70E740481C1C}">
                <a14:useLocalDpi xmlns:a14="http://schemas.microsoft.com/office/drawing/2010/main" val="0"/>
              </a:ext>
            </a:extLst>
          </a:blip>
          <a:srcRect b="4975"/>
          <a:stretch/>
        </p:blipFill>
        <p:spPr bwMode="auto">
          <a:xfrm>
            <a:off x="440675" y="1883885"/>
            <a:ext cx="11296171" cy="4974116"/>
          </a:xfrm>
          <a:prstGeom prst="rect">
            <a:avLst/>
          </a:prstGeom>
          <a:noFill/>
          <a:ln w="28575"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2863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A516-C3F5-49DD-88DA-40FC846578DB}"/>
              </a:ext>
            </a:extLst>
          </p:cNvPr>
          <p:cNvSpPr>
            <a:spLocks noGrp="1"/>
          </p:cNvSpPr>
          <p:nvPr>
            <p:ph type="title"/>
          </p:nvPr>
        </p:nvSpPr>
        <p:spPr/>
        <p:txBody>
          <a:bodyPr/>
          <a:lstStyle/>
          <a:p>
            <a:r>
              <a:rPr lang="en-IN" dirty="0"/>
              <a:t>Log filter</a:t>
            </a:r>
          </a:p>
        </p:txBody>
      </p:sp>
      <p:pic>
        <p:nvPicPr>
          <p:cNvPr id="4" name="Picture 3">
            <a:extLst>
              <a:ext uri="{FF2B5EF4-FFF2-40B4-BE49-F238E27FC236}">
                <a16:creationId xmlns:a16="http://schemas.microsoft.com/office/drawing/2014/main" id="{B1751012-9BDB-4C62-AF2F-B189C0165223}"/>
              </a:ext>
            </a:extLst>
          </p:cNvPr>
          <p:cNvPicPr/>
          <p:nvPr/>
        </p:nvPicPr>
        <p:blipFill>
          <a:blip r:embed="rId2" cstate="print"/>
          <a:srcRect l="9295" t="3989" r="2564" b="13105"/>
          <a:stretch>
            <a:fillRect/>
          </a:stretch>
        </p:blipFill>
        <p:spPr bwMode="auto">
          <a:xfrm>
            <a:off x="401053" y="1876925"/>
            <a:ext cx="11325726" cy="4981075"/>
          </a:xfrm>
          <a:prstGeom prst="rect">
            <a:avLst/>
          </a:prstGeom>
          <a:noFill/>
          <a:ln w="9525">
            <a:noFill/>
            <a:miter lim="800000"/>
            <a:headEnd/>
            <a:tailEnd/>
          </a:ln>
        </p:spPr>
      </p:pic>
    </p:spTree>
    <p:extLst>
      <p:ext uri="{BB962C8B-B14F-4D97-AF65-F5344CB8AC3E}">
        <p14:creationId xmlns:p14="http://schemas.microsoft.com/office/powerpoint/2010/main" val="1695341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D67-38B7-49B6-948E-A147E196CF13}"/>
              </a:ext>
            </a:extLst>
          </p:cNvPr>
          <p:cNvSpPr>
            <a:spLocks noGrp="1"/>
          </p:cNvSpPr>
          <p:nvPr>
            <p:ph type="title"/>
          </p:nvPr>
        </p:nvSpPr>
        <p:spPr/>
        <p:txBody>
          <a:bodyPr/>
          <a:lstStyle/>
          <a:p>
            <a:r>
              <a:rPr lang="en-US" dirty="0"/>
              <a:t>Image comparison metrics for Log filter</a:t>
            </a:r>
            <a:endParaRPr lang="en-IN" dirty="0"/>
          </a:p>
        </p:txBody>
      </p:sp>
      <p:pic>
        <p:nvPicPr>
          <p:cNvPr id="3" name="Picture 2">
            <a:extLst>
              <a:ext uri="{FF2B5EF4-FFF2-40B4-BE49-F238E27FC236}">
                <a16:creationId xmlns:a16="http://schemas.microsoft.com/office/drawing/2014/main" id="{58E1FAF2-D220-47F4-B3AC-D4E9E8854B74}"/>
              </a:ext>
            </a:extLst>
          </p:cNvPr>
          <p:cNvPicPr/>
          <p:nvPr/>
        </p:nvPicPr>
        <p:blipFill rotWithShape="1">
          <a:blip r:embed="rId2">
            <a:extLst>
              <a:ext uri="{28A0092B-C50C-407E-A947-70E740481C1C}">
                <a14:useLocalDpi xmlns:a14="http://schemas.microsoft.com/office/drawing/2010/main" val="0"/>
              </a:ext>
            </a:extLst>
          </a:blip>
          <a:srcRect r="-301" b="5011"/>
          <a:stretch/>
        </p:blipFill>
        <p:spPr bwMode="auto">
          <a:xfrm>
            <a:off x="440675" y="1850834"/>
            <a:ext cx="11314323" cy="5007166"/>
          </a:xfrm>
          <a:prstGeom prst="rect">
            <a:avLst/>
          </a:prstGeom>
          <a:noFill/>
          <a:ln w="28575"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7241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7D43-1BAE-441C-A49A-73EAC3073E1C}"/>
              </a:ext>
            </a:extLst>
          </p:cNvPr>
          <p:cNvSpPr>
            <a:spLocks noGrp="1"/>
          </p:cNvSpPr>
          <p:nvPr>
            <p:ph type="title"/>
          </p:nvPr>
        </p:nvSpPr>
        <p:spPr/>
        <p:txBody>
          <a:bodyPr/>
          <a:lstStyle/>
          <a:p>
            <a:r>
              <a:rPr lang="en-IN" dirty="0"/>
              <a:t>Gaussian filter</a:t>
            </a:r>
          </a:p>
        </p:txBody>
      </p:sp>
      <p:pic>
        <p:nvPicPr>
          <p:cNvPr id="4" name="Picture 3">
            <a:extLst>
              <a:ext uri="{FF2B5EF4-FFF2-40B4-BE49-F238E27FC236}">
                <a16:creationId xmlns:a16="http://schemas.microsoft.com/office/drawing/2014/main" id="{6196C5A1-70A2-42C5-BFE7-2C1EBEFA500B}"/>
              </a:ext>
            </a:extLst>
          </p:cNvPr>
          <p:cNvPicPr/>
          <p:nvPr/>
        </p:nvPicPr>
        <p:blipFill>
          <a:blip r:embed="rId2" cstate="print"/>
          <a:srcRect l="9455" t="3704" r="2724" b="12536"/>
          <a:stretch>
            <a:fillRect/>
          </a:stretch>
        </p:blipFill>
        <p:spPr bwMode="auto">
          <a:xfrm>
            <a:off x="433137" y="1892968"/>
            <a:ext cx="11325726" cy="4965032"/>
          </a:xfrm>
          <a:prstGeom prst="rect">
            <a:avLst/>
          </a:prstGeom>
          <a:noFill/>
          <a:ln w="9525">
            <a:noFill/>
            <a:miter lim="800000"/>
            <a:headEnd/>
            <a:tailEnd/>
          </a:ln>
        </p:spPr>
      </p:pic>
    </p:spTree>
    <p:extLst>
      <p:ext uri="{BB962C8B-B14F-4D97-AF65-F5344CB8AC3E}">
        <p14:creationId xmlns:p14="http://schemas.microsoft.com/office/powerpoint/2010/main" val="3802924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2D23E-8ABF-431B-BEFE-A57C0C205C0A}"/>
              </a:ext>
            </a:extLst>
          </p:cNvPr>
          <p:cNvSpPr>
            <a:spLocks noGrp="1"/>
          </p:cNvSpPr>
          <p:nvPr>
            <p:ph type="title"/>
          </p:nvPr>
        </p:nvSpPr>
        <p:spPr/>
        <p:txBody>
          <a:bodyPr/>
          <a:lstStyle/>
          <a:p>
            <a:r>
              <a:rPr lang="en-US" dirty="0"/>
              <a:t>Image comparison metrics for gaussian filter</a:t>
            </a:r>
            <a:endParaRPr lang="en-IN" dirty="0"/>
          </a:p>
        </p:txBody>
      </p:sp>
      <p:pic>
        <p:nvPicPr>
          <p:cNvPr id="3" name="Picture 2">
            <a:extLst>
              <a:ext uri="{FF2B5EF4-FFF2-40B4-BE49-F238E27FC236}">
                <a16:creationId xmlns:a16="http://schemas.microsoft.com/office/drawing/2014/main" id="{DA047B0C-E7D7-426F-AF8F-58735E8C6676}"/>
              </a:ext>
            </a:extLst>
          </p:cNvPr>
          <p:cNvPicPr/>
          <p:nvPr/>
        </p:nvPicPr>
        <p:blipFill rotWithShape="1">
          <a:blip r:embed="rId2">
            <a:extLst>
              <a:ext uri="{28A0092B-C50C-407E-A947-70E740481C1C}">
                <a14:useLocalDpi xmlns:a14="http://schemas.microsoft.com/office/drawing/2010/main" val="0"/>
              </a:ext>
            </a:extLst>
          </a:blip>
          <a:srcRect b="5584"/>
          <a:stretch/>
        </p:blipFill>
        <p:spPr bwMode="auto">
          <a:xfrm>
            <a:off x="451693" y="1872867"/>
            <a:ext cx="11292288" cy="4955288"/>
          </a:xfrm>
          <a:prstGeom prst="rect">
            <a:avLst/>
          </a:prstGeom>
          <a:noFill/>
          <a:ln w="28575"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1125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B1D7-E422-4C7F-A103-FC22B0E2DFF4}"/>
              </a:ext>
            </a:extLst>
          </p:cNvPr>
          <p:cNvSpPr>
            <a:spLocks noGrp="1"/>
          </p:cNvSpPr>
          <p:nvPr>
            <p:ph type="title"/>
          </p:nvPr>
        </p:nvSpPr>
        <p:spPr/>
        <p:txBody>
          <a:bodyPr/>
          <a:lstStyle/>
          <a:p>
            <a:r>
              <a:rPr lang="en-IN" dirty="0"/>
              <a:t>Max filter</a:t>
            </a:r>
          </a:p>
        </p:txBody>
      </p:sp>
      <p:pic>
        <p:nvPicPr>
          <p:cNvPr id="4" name="Picture 3">
            <a:extLst>
              <a:ext uri="{FF2B5EF4-FFF2-40B4-BE49-F238E27FC236}">
                <a16:creationId xmlns:a16="http://schemas.microsoft.com/office/drawing/2014/main" id="{484B0B77-0D1A-467B-9E08-3FD007F58DEC}"/>
              </a:ext>
            </a:extLst>
          </p:cNvPr>
          <p:cNvPicPr/>
          <p:nvPr/>
        </p:nvPicPr>
        <p:blipFill>
          <a:blip r:embed="rId2" cstate="print"/>
          <a:srcRect l="9135" t="3419" r="2724" b="12820"/>
          <a:stretch>
            <a:fillRect/>
          </a:stretch>
        </p:blipFill>
        <p:spPr bwMode="auto">
          <a:xfrm>
            <a:off x="433137" y="1860884"/>
            <a:ext cx="11309684" cy="4997116"/>
          </a:xfrm>
          <a:prstGeom prst="rect">
            <a:avLst/>
          </a:prstGeom>
          <a:noFill/>
          <a:ln w="9525">
            <a:noFill/>
            <a:miter lim="800000"/>
            <a:headEnd/>
            <a:tailEnd/>
          </a:ln>
        </p:spPr>
      </p:pic>
    </p:spTree>
    <p:extLst>
      <p:ext uri="{BB962C8B-B14F-4D97-AF65-F5344CB8AC3E}">
        <p14:creationId xmlns:p14="http://schemas.microsoft.com/office/powerpoint/2010/main" val="2199482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DD891-CEBE-4A66-96D1-9069A072251E}"/>
              </a:ext>
            </a:extLst>
          </p:cNvPr>
          <p:cNvSpPr>
            <a:spLocks noGrp="1"/>
          </p:cNvSpPr>
          <p:nvPr>
            <p:ph type="title"/>
          </p:nvPr>
        </p:nvSpPr>
        <p:spPr/>
        <p:txBody>
          <a:bodyPr/>
          <a:lstStyle/>
          <a:p>
            <a:r>
              <a:rPr lang="en-US" dirty="0"/>
              <a:t>Image comparison metrics for max filter</a:t>
            </a:r>
            <a:endParaRPr lang="en-IN" dirty="0"/>
          </a:p>
        </p:txBody>
      </p:sp>
      <p:pic>
        <p:nvPicPr>
          <p:cNvPr id="3" name="Picture 2">
            <a:extLst>
              <a:ext uri="{FF2B5EF4-FFF2-40B4-BE49-F238E27FC236}">
                <a16:creationId xmlns:a16="http://schemas.microsoft.com/office/drawing/2014/main" id="{F4042C48-406F-46A4-B036-619B767F800C}"/>
              </a:ext>
            </a:extLst>
          </p:cNvPr>
          <p:cNvPicPr/>
          <p:nvPr/>
        </p:nvPicPr>
        <p:blipFill rotWithShape="1">
          <a:blip r:embed="rId2">
            <a:extLst>
              <a:ext uri="{28A0092B-C50C-407E-A947-70E740481C1C}">
                <a14:useLocalDpi xmlns:a14="http://schemas.microsoft.com/office/drawing/2010/main" val="0"/>
              </a:ext>
            </a:extLst>
          </a:blip>
          <a:srcRect r="235" b="5099"/>
          <a:stretch/>
        </p:blipFill>
        <p:spPr bwMode="auto">
          <a:xfrm>
            <a:off x="438838" y="1872867"/>
            <a:ext cx="11314323" cy="4985133"/>
          </a:xfrm>
          <a:prstGeom prst="rect">
            <a:avLst/>
          </a:prstGeom>
          <a:noFill/>
          <a:ln w="28575"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2337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B4D8-C5B8-41ED-9596-27D5BC9815E1}"/>
              </a:ext>
            </a:extLst>
          </p:cNvPr>
          <p:cNvSpPr>
            <a:spLocks noGrp="1"/>
          </p:cNvSpPr>
          <p:nvPr>
            <p:ph type="title"/>
          </p:nvPr>
        </p:nvSpPr>
        <p:spPr/>
        <p:txBody>
          <a:bodyPr/>
          <a:lstStyle/>
          <a:p>
            <a:r>
              <a:rPr lang="en-IN" dirty="0"/>
              <a:t>Min filter</a:t>
            </a:r>
          </a:p>
        </p:txBody>
      </p:sp>
      <p:pic>
        <p:nvPicPr>
          <p:cNvPr id="4" name="Picture 3">
            <a:extLst>
              <a:ext uri="{FF2B5EF4-FFF2-40B4-BE49-F238E27FC236}">
                <a16:creationId xmlns:a16="http://schemas.microsoft.com/office/drawing/2014/main" id="{98FB1CC7-AE39-4B40-8A47-F91D6C2C237A}"/>
              </a:ext>
            </a:extLst>
          </p:cNvPr>
          <p:cNvPicPr/>
          <p:nvPr/>
        </p:nvPicPr>
        <p:blipFill>
          <a:blip r:embed="rId2" cstate="print"/>
          <a:srcRect l="9455" t="3989" r="2564" b="12820"/>
          <a:stretch>
            <a:fillRect/>
          </a:stretch>
        </p:blipFill>
        <p:spPr bwMode="auto">
          <a:xfrm>
            <a:off x="433137" y="1892968"/>
            <a:ext cx="11341768" cy="4828674"/>
          </a:xfrm>
          <a:prstGeom prst="rect">
            <a:avLst/>
          </a:prstGeom>
          <a:noFill/>
          <a:ln w="9525">
            <a:noFill/>
            <a:miter lim="800000"/>
            <a:headEnd/>
            <a:tailEnd/>
          </a:ln>
        </p:spPr>
      </p:pic>
    </p:spTree>
    <p:extLst>
      <p:ext uri="{BB962C8B-B14F-4D97-AF65-F5344CB8AC3E}">
        <p14:creationId xmlns:p14="http://schemas.microsoft.com/office/powerpoint/2010/main" val="2514785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2199-8600-4A86-89F6-0810B955743E}"/>
              </a:ext>
            </a:extLst>
          </p:cNvPr>
          <p:cNvSpPr>
            <a:spLocks noGrp="1"/>
          </p:cNvSpPr>
          <p:nvPr>
            <p:ph type="title"/>
          </p:nvPr>
        </p:nvSpPr>
        <p:spPr/>
        <p:txBody>
          <a:bodyPr/>
          <a:lstStyle/>
          <a:p>
            <a:r>
              <a:rPr lang="en-US" dirty="0"/>
              <a:t>Image comparison metrics for min filter</a:t>
            </a:r>
            <a:endParaRPr lang="en-IN" dirty="0"/>
          </a:p>
        </p:txBody>
      </p:sp>
      <p:pic>
        <p:nvPicPr>
          <p:cNvPr id="3" name="Picture 2">
            <a:extLst>
              <a:ext uri="{FF2B5EF4-FFF2-40B4-BE49-F238E27FC236}">
                <a16:creationId xmlns:a16="http://schemas.microsoft.com/office/drawing/2014/main" id="{15A58259-675B-43EC-AA5B-AAC0207DCB8D}"/>
              </a:ext>
            </a:extLst>
          </p:cNvPr>
          <p:cNvPicPr/>
          <p:nvPr/>
        </p:nvPicPr>
        <p:blipFill rotWithShape="1">
          <a:blip r:embed="rId2">
            <a:extLst>
              <a:ext uri="{28A0092B-C50C-407E-A947-70E740481C1C}">
                <a14:useLocalDpi xmlns:a14="http://schemas.microsoft.com/office/drawing/2010/main" val="0"/>
              </a:ext>
            </a:extLst>
          </a:blip>
          <a:srcRect b="5346"/>
          <a:stretch/>
        </p:blipFill>
        <p:spPr bwMode="auto">
          <a:xfrm>
            <a:off x="462708" y="1839817"/>
            <a:ext cx="11292290" cy="5006118"/>
          </a:xfrm>
          <a:prstGeom prst="rect">
            <a:avLst/>
          </a:prstGeom>
          <a:noFill/>
          <a:ln w="28575"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5683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435051" y="2166151"/>
            <a:ext cx="11029615" cy="4691849"/>
          </a:xfrm>
        </p:spPr>
        <p:txBody>
          <a:bodyPr>
            <a:normAutofit lnSpcReduction="10000"/>
          </a:bodyPr>
          <a:lstStyle/>
          <a:p>
            <a:pPr algn="just">
              <a:buNone/>
            </a:pPr>
            <a:r>
              <a:rPr lang="en-US" b="1" i="1" dirty="0"/>
              <a:t>	</a:t>
            </a:r>
            <a:r>
              <a:rPr lang="en-US" b="1" i="1" dirty="0">
                <a:latin typeface="Times New Roman" panose="02020603050405020304" pitchFamily="18" charset="0"/>
                <a:cs typeface="Times New Roman" panose="02020603050405020304" pitchFamily="18" charset="0"/>
              </a:rPr>
              <a:t>Tumor</a:t>
            </a:r>
            <a:r>
              <a:rPr lang="en-US" dirty="0">
                <a:latin typeface="Times New Roman" panose="02020603050405020304" pitchFamily="18" charset="0"/>
                <a:cs typeface="Times New Roman" panose="02020603050405020304" pitchFamily="18" charset="0"/>
              </a:rPr>
              <a:t> is an abnormal growth of tissue, a classic manifestation of inflammation which could be benign or malignant (cancerous). Tumors are of many types with various names. Usually, the names reflect the origin, shape and the type of tissue they begin. Generally, tumors are classified into three types as given below:</a:t>
            </a:r>
          </a:p>
          <a:p>
            <a:pPr lvl="2"/>
            <a:r>
              <a:rPr lang="en-US" sz="1800" dirty="0">
                <a:latin typeface="Times New Roman" panose="02020603050405020304" pitchFamily="18" charset="0"/>
                <a:cs typeface="Times New Roman" panose="02020603050405020304" pitchFamily="18" charset="0"/>
              </a:rPr>
              <a:t>Benign tumors.</a:t>
            </a:r>
          </a:p>
          <a:p>
            <a:pPr lvl="2"/>
            <a:r>
              <a:rPr lang="en-US" sz="1800" dirty="0">
                <a:latin typeface="Times New Roman" panose="02020603050405020304" pitchFamily="18" charset="0"/>
                <a:cs typeface="Times New Roman" panose="02020603050405020304" pitchFamily="18" charset="0"/>
              </a:rPr>
              <a:t>Pre-malignant tumors.</a:t>
            </a:r>
          </a:p>
          <a:p>
            <a:pPr lvl="2"/>
            <a:r>
              <a:rPr lang="en-US" sz="1800" dirty="0">
                <a:latin typeface="Times New Roman" panose="02020603050405020304" pitchFamily="18" charset="0"/>
                <a:cs typeface="Times New Roman" panose="02020603050405020304" pitchFamily="18" charset="0"/>
              </a:rPr>
              <a:t>Malignant tumors.</a:t>
            </a:r>
          </a:p>
          <a:p>
            <a:pPr lvl="0">
              <a:buNone/>
            </a:pPr>
            <a:r>
              <a:rPr lang="en-US" b="1" dirty="0">
                <a:latin typeface="Times New Roman" panose="02020603050405020304" pitchFamily="18" charset="0"/>
                <a:cs typeface="Times New Roman" panose="02020603050405020304" pitchFamily="18" charset="0"/>
              </a:rPr>
              <a:t>     Benign Tumors:</a:t>
            </a:r>
            <a:r>
              <a:rPr lang="en-US" dirty="0">
                <a:latin typeface="Times New Roman" panose="02020603050405020304" pitchFamily="18" charset="0"/>
                <a:cs typeface="Times New Roman" panose="02020603050405020304" pitchFamily="18" charset="0"/>
              </a:rPr>
              <a:t> </a:t>
            </a:r>
          </a:p>
          <a:p>
            <a:pPr algn="just">
              <a:buNone/>
            </a:pPr>
            <a:r>
              <a:rPr lang="en-US" dirty="0">
                <a:latin typeface="Times New Roman" panose="02020603050405020304" pitchFamily="18" charset="0"/>
                <a:cs typeface="Times New Roman" panose="02020603050405020304" pitchFamily="18" charset="0"/>
              </a:rPr>
              <a:t>     Benign tumors are non- cancerous and are predominantly localized in its existing appearance. They do not recur up on surgical excision. There are different types of benign tumors like adenomas, fibromas, </a:t>
            </a:r>
            <a:r>
              <a:rPr lang="en-US" dirty="0" err="1">
                <a:latin typeface="Times New Roman" panose="02020603050405020304" pitchFamily="18" charset="0"/>
                <a:cs typeface="Times New Roman" panose="02020603050405020304" pitchFamily="18" charset="0"/>
              </a:rPr>
              <a:t>hemagiomas</a:t>
            </a:r>
            <a:r>
              <a:rPr lang="en-US" dirty="0">
                <a:latin typeface="Times New Roman" panose="02020603050405020304" pitchFamily="18" charset="0"/>
                <a:cs typeface="Times New Roman" panose="02020603050405020304" pitchFamily="18" charset="0"/>
              </a:rPr>
              <a:t>, lipomas, moles, neuromas, osteochondromas and </a:t>
            </a:r>
            <a:r>
              <a:rPr lang="en-US" dirty="0" err="1">
                <a:latin typeface="Times New Roman" panose="02020603050405020304" pitchFamily="18" charset="0"/>
                <a:cs typeface="Times New Roman" panose="02020603050405020304" pitchFamily="18" charset="0"/>
              </a:rPr>
              <a:t>papillomas</a:t>
            </a:r>
            <a:r>
              <a:rPr lang="en-US" dirty="0">
                <a:latin typeface="Times New Roman" panose="02020603050405020304" pitchFamily="18" charset="0"/>
                <a:cs typeface="Times New Roman" panose="02020603050405020304" pitchFamily="18" charset="0"/>
              </a:rPr>
              <a:t>. </a:t>
            </a:r>
          </a:p>
          <a:p>
            <a:pPr algn="just">
              <a:buNone/>
            </a:pPr>
            <a:r>
              <a:rPr lang="en-US" b="1" dirty="0">
                <a:latin typeface="Times New Roman" panose="02020603050405020304" pitchFamily="18" charset="0"/>
                <a:cs typeface="Times New Roman" panose="02020603050405020304" pitchFamily="18" charset="0"/>
              </a:rPr>
              <a:t>	Premalignant Tumors: </a:t>
            </a:r>
            <a:r>
              <a:rPr lang="en-US" dirty="0">
                <a:latin typeface="Times New Roman" panose="02020603050405020304" pitchFamily="18" charset="0"/>
                <a:cs typeface="Times New Roman" panose="02020603050405020304" pitchFamily="18" charset="0"/>
              </a:rPr>
              <a:t>Although a premalignant tumor is not carcinogenic but it is in the process of acquiring the cancer properties.</a:t>
            </a:r>
          </a:p>
          <a:p>
            <a:pPr algn="just">
              <a:buNone/>
            </a:pPr>
            <a:r>
              <a:rPr lang="en-US" b="1" dirty="0">
                <a:latin typeface="Times New Roman" panose="02020603050405020304" pitchFamily="18" charset="0"/>
                <a:cs typeface="Times New Roman" panose="02020603050405020304" pitchFamily="18" charset="0"/>
              </a:rPr>
              <a:t>	Malignant Tumors: </a:t>
            </a:r>
            <a:r>
              <a:rPr lang="en-US" dirty="0">
                <a:latin typeface="Times New Roman" panose="02020603050405020304" pitchFamily="18" charset="0"/>
                <a:cs typeface="Times New Roman" panose="02020603050405020304" pitchFamily="18" charset="0"/>
              </a:rPr>
              <a:t>These tumors are cancerous that have the ability to indefinitely grow, spread and cause secondary tumors in other tissues through metastasis. They ultimately lead to the death of the patient. </a:t>
            </a:r>
          </a:p>
          <a:p>
            <a:pPr algn="just">
              <a:buNone/>
            </a:pPr>
            <a:endParaRPr lang="en-US" dirty="0"/>
          </a:p>
          <a:p>
            <a:pPr algn="just">
              <a:buNone/>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C8BE-E3ED-40B8-A273-1FDBEE9D6A2E}"/>
              </a:ext>
            </a:extLst>
          </p:cNvPr>
          <p:cNvSpPr>
            <a:spLocks noGrp="1"/>
          </p:cNvSpPr>
          <p:nvPr>
            <p:ph type="title"/>
          </p:nvPr>
        </p:nvSpPr>
        <p:spPr/>
        <p:txBody>
          <a:bodyPr/>
          <a:lstStyle/>
          <a:p>
            <a:r>
              <a:rPr lang="en-IN" dirty="0"/>
              <a:t>Midpoint filter</a:t>
            </a:r>
          </a:p>
        </p:txBody>
      </p:sp>
      <p:pic>
        <p:nvPicPr>
          <p:cNvPr id="4" name="Picture 3">
            <a:extLst>
              <a:ext uri="{FF2B5EF4-FFF2-40B4-BE49-F238E27FC236}">
                <a16:creationId xmlns:a16="http://schemas.microsoft.com/office/drawing/2014/main" id="{C534FB4A-F165-4C1E-B461-32D75969CE73}"/>
              </a:ext>
            </a:extLst>
          </p:cNvPr>
          <p:cNvPicPr/>
          <p:nvPr/>
        </p:nvPicPr>
        <p:blipFill>
          <a:blip r:embed="rId2" cstate="print"/>
          <a:srcRect l="9295" t="3704" r="2564" b="13105"/>
          <a:stretch>
            <a:fillRect/>
          </a:stretch>
        </p:blipFill>
        <p:spPr bwMode="auto">
          <a:xfrm>
            <a:off x="449179" y="1876926"/>
            <a:ext cx="11309684" cy="4981074"/>
          </a:xfrm>
          <a:prstGeom prst="rect">
            <a:avLst/>
          </a:prstGeom>
          <a:noFill/>
          <a:ln w="9525">
            <a:noFill/>
            <a:miter lim="800000"/>
            <a:headEnd/>
            <a:tailEnd/>
          </a:ln>
        </p:spPr>
      </p:pic>
    </p:spTree>
    <p:extLst>
      <p:ext uri="{BB962C8B-B14F-4D97-AF65-F5344CB8AC3E}">
        <p14:creationId xmlns:p14="http://schemas.microsoft.com/office/powerpoint/2010/main" val="2074655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ED4F-802A-4D7B-BAA3-F04E25F78961}"/>
              </a:ext>
            </a:extLst>
          </p:cNvPr>
          <p:cNvSpPr>
            <a:spLocks noGrp="1"/>
          </p:cNvSpPr>
          <p:nvPr>
            <p:ph type="title"/>
          </p:nvPr>
        </p:nvSpPr>
        <p:spPr/>
        <p:txBody>
          <a:bodyPr/>
          <a:lstStyle/>
          <a:p>
            <a:r>
              <a:rPr lang="en-US" dirty="0"/>
              <a:t>Image comparison metrics for midpoint filter</a:t>
            </a:r>
            <a:endParaRPr lang="en-IN" dirty="0"/>
          </a:p>
        </p:txBody>
      </p:sp>
      <p:pic>
        <p:nvPicPr>
          <p:cNvPr id="3" name="Picture 2">
            <a:extLst>
              <a:ext uri="{FF2B5EF4-FFF2-40B4-BE49-F238E27FC236}">
                <a16:creationId xmlns:a16="http://schemas.microsoft.com/office/drawing/2014/main" id="{A55115A7-FCF3-46FB-8B49-4831731E3FDD}"/>
              </a:ext>
            </a:extLst>
          </p:cNvPr>
          <p:cNvPicPr/>
          <p:nvPr/>
        </p:nvPicPr>
        <p:blipFill rotWithShape="1">
          <a:blip r:embed="rId2">
            <a:extLst>
              <a:ext uri="{28A0092B-C50C-407E-A947-70E740481C1C}">
                <a14:useLocalDpi xmlns:a14="http://schemas.microsoft.com/office/drawing/2010/main" val="0"/>
              </a:ext>
            </a:extLst>
          </a:blip>
          <a:srcRect b="5677"/>
          <a:stretch/>
        </p:blipFill>
        <p:spPr bwMode="auto">
          <a:xfrm>
            <a:off x="440675" y="1861850"/>
            <a:ext cx="11314323" cy="4996149"/>
          </a:xfrm>
          <a:prstGeom prst="rect">
            <a:avLst/>
          </a:prstGeom>
          <a:noFill/>
          <a:ln w="28575" cap="flat" cmpd="sng" algn="ctr">
            <a:solidFill>
              <a:sysClr val="windowText" lastClr="000000">
                <a:lumMod val="100000"/>
                <a:lumOff val="0"/>
              </a:sysClr>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6789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4A98-73FC-412B-994C-098115F31615}"/>
              </a:ext>
            </a:extLst>
          </p:cNvPr>
          <p:cNvSpPr>
            <a:spLocks noGrp="1"/>
          </p:cNvSpPr>
          <p:nvPr>
            <p:ph type="title"/>
          </p:nvPr>
        </p:nvSpPr>
        <p:spPr/>
        <p:txBody>
          <a:bodyPr/>
          <a:lstStyle/>
          <a:p>
            <a:r>
              <a:rPr lang="en-IN" dirty="0"/>
              <a:t>Gabor filter</a:t>
            </a:r>
          </a:p>
        </p:txBody>
      </p:sp>
      <p:pic>
        <p:nvPicPr>
          <p:cNvPr id="4" name="Picture 3">
            <a:extLst>
              <a:ext uri="{FF2B5EF4-FFF2-40B4-BE49-F238E27FC236}">
                <a16:creationId xmlns:a16="http://schemas.microsoft.com/office/drawing/2014/main" id="{BC217D03-964F-47D0-B793-8AA5FB9D3A88}"/>
              </a:ext>
            </a:extLst>
          </p:cNvPr>
          <p:cNvPicPr/>
          <p:nvPr/>
        </p:nvPicPr>
        <p:blipFill>
          <a:blip r:embed="rId2" cstate="print"/>
          <a:srcRect l="9135" t="3989" r="2724" b="12820"/>
          <a:stretch>
            <a:fillRect/>
          </a:stretch>
        </p:blipFill>
        <p:spPr bwMode="auto">
          <a:xfrm>
            <a:off x="417095" y="1941094"/>
            <a:ext cx="11341768" cy="4916905"/>
          </a:xfrm>
          <a:prstGeom prst="rect">
            <a:avLst/>
          </a:prstGeom>
          <a:noFill/>
          <a:ln w="9525">
            <a:noFill/>
            <a:miter lim="800000"/>
            <a:headEnd/>
            <a:tailEnd/>
          </a:ln>
        </p:spPr>
      </p:pic>
    </p:spTree>
    <p:extLst>
      <p:ext uri="{BB962C8B-B14F-4D97-AF65-F5344CB8AC3E}">
        <p14:creationId xmlns:p14="http://schemas.microsoft.com/office/powerpoint/2010/main" val="3597128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8332-AFF2-4F64-9654-7634A5B1A2A3}"/>
              </a:ext>
            </a:extLst>
          </p:cNvPr>
          <p:cNvSpPr>
            <a:spLocks noGrp="1"/>
          </p:cNvSpPr>
          <p:nvPr>
            <p:ph type="title"/>
          </p:nvPr>
        </p:nvSpPr>
        <p:spPr/>
        <p:txBody>
          <a:bodyPr/>
          <a:lstStyle/>
          <a:p>
            <a:r>
              <a:rPr lang="en-IN" dirty="0"/>
              <a:t>Lowpass filter</a:t>
            </a:r>
          </a:p>
        </p:txBody>
      </p:sp>
      <p:pic>
        <p:nvPicPr>
          <p:cNvPr id="5" name="Picture 4">
            <a:extLst>
              <a:ext uri="{FF2B5EF4-FFF2-40B4-BE49-F238E27FC236}">
                <a16:creationId xmlns:a16="http://schemas.microsoft.com/office/drawing/2014/main" id="{F9A6CBD9-F424-495B-B489-59F5402007AF}"/>
              </a:ext>
            </a:extLst>
          </p:cNvPr>
          <p:cNvPicPr/>
          <p:nvPr/>
        </p:nvPicPr>
        <p:blipFill>
          <a:blip r:embed="rId2" cstate="print"/>
          <a:srcRect l="9295" t="4274" r="2724" b="13105"/>
          <a:stretch>
            <a:fillRect/>
          </a:stretch>
        </p:blipFill>
        <p:spPr bwMode="auto">
          <a:xfrm>
            <a:off x="401053" y="1925052"/>
            <a:ext cx="11204457" cy="4932948"/>
          </a:xfrm>
          <a:prstGeom prst="rect">
            <a:avLst/>
          </a:prstGeom>
          <a:noFill/>
          <a:ln w="9525">
            <a:noFill/>
            <a:miter lim="800000"/>
            <a:headEnd/>
            <a:tailEnd/>
          </a:ln>
        </p:spPr>
      </p:pic>
    </p:spTree>
    <p:extLst>
      <p:ext uri="{BB962C8B-B14F-4D97-AF65-F5344CB8AC3E}">
        <p14:creationId xmlns:p14="http://schemas.microsoft.com/office/powerpoint/2010/main" val="610274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8BFBC-4F9D-4F33-8C99-C8AE4FEBB895}"/>
              </a:ext>
            </a:extLst>
          </p:cNvPr>
          <p:cNvSpPr>
            <a:spLocks noGrp="1"/>
          </p:cNvSpPr>
          <p:nvPr>
            <p:ph type="title"/>
          </p:nvPr>
        </p:nvSpPr>
        <p:spPr/>
        <p:txBody>
          <a:bodyPr/>
          <a:lstStyle/>
          <a:p>
            <a:r>
              <a:rPr lang="en-US" dirty="0"/>
              <a:t>Image comparison metrics for </a:t>
            </a:r>
            <a:r>
              <a:rPr lang="en-US" dirty="0" err="1"/>
              <a:t>LowPass</a:t>
            </a:r>
            <a:r>
              <a:rPr lang="en-US" dirty="0"/>
              <a:t> filter</a:t>
            </a:r>
            <a:endParaRPr lang="en-IN" dirty="0"/>
          </a:p>
        </p:txBody>
      </p:sp>
      <p:pic>
        <p:nvPicPr>
          <p:cNvPr id="4" name="Picture 3">
            <a:extLst>
              <a:ext uri="{FF2B5EF4-FFF2-40B4-BE49-F238E27FC236}">
                <a16:creationId xmlns:a16="http://schemas.microsoft.com/office/drawing/2014/main" id="{AFC78A92-30E2-4CC6-85BB-ECDB42A65E2B}"/>
              </a:ext>
            </a:extLst>
          </p:cNvPr>
          <p:cNvPicPr/>
          <p:nvPr/>
        </p:nvPicPr>
        <p:blipFill>
          <a:blip r:embed="rId2" cstate="print"/>
          <a:srcRect/>
          <a:stretch>
            <a:fillRect/>
          </a:stretch>
        </p:blipFill>
        <p:spPr bwMode="auto">
          <a:xfrm>
            <a:off x="461639" y="1882065"/>
            <a:ext cx="11310151" cy="4975935"/>
          </a:xfrm>
          <a:prstGeom prst="rect">
            <a:avLst/>
          </a:prstGeom>
          <a:noFill/>
          <a:ln w="9525">
            <a:noFill/>
            <a:miter lim="800000"/>
            <a:headEnd/>
            <a:tailEnd/>
          </a:ln>
        </p:spPr>
      </p:pic>
    </p:spTree>
    <p:extLst>
      <p:ext uri="{BB962C8B-B14F-4D97-AF65-F5344CB8AC3E}">
        <p14:creationId xmlns:p14="http://schemas.microsoft.com/office/powerpoint/2010/main" val="3335618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B40E-4A74-4397-9EE3-5E6FB45275CC}"/>
              </a:ext>
            </a:extLst>
          </p:cNvPr>
          <p:cNvSpPr>
            <a:spLocks noGrp="1"/>
          </p:cNvSpPr>
          <p:nvPr>
            <p:ph type="title"/>
          </p:nvPr>
        </p:nvSpPr>
        <p:spPr/>
        <p:txBody>
          <a:bodyPr/>
          <a:lstStyle/>
          <a:p>
            <a:r>
              <a:rPr lang="en-IN" dirty="0"/>
              <a:t>results</a:t>
            </a:r>
          </a:p>
        </p:txBody>
      </p:sp>
      <p:graphicFrame>
        <p:nvGraphicFramePr>
          <p:cNvPr id="4" name="Content Placeholder 3">
            <a:extLst>
              <a:ext uri="{FF2B5EF4-FFF2-40B4-BE49-F238E27FC236}">
                <a16:creationId xmlns:a16="http://schemas.microsoft.com/office/drawing/2014/main" id="{4195C6F3-1113-4007-AAB9-CBA3374271F1}"/>
              </a:ext>
            </a:extLst>
          </p:cNvPr>
          <p:cNvGraphicFramePr>
            <a:graphicFrameLocks noGrp="1"/>
          </p:cNvGraphicFramePr>
          <p:nvPr>
            <p:ph idx="1"/>
            <p:extLst>
              <p:ext uri="{D42A27DB-BD31-4B8C-83A1-F6EECF244321}">
                <p14:modId xmlns:p14="http://schemas.microsoft.com/office/powerpoint/2010/main" val="3458113386"/>
              </p:ext>
            </p:extLst>
          </p:nvPr>
        </p:nvGraphicFramePr>
        <p:xfrm>
          <a:off x="2550695" y="1844842"/>
          <a:ext cx="5919537" cy="5013164"/>
        </p:xfrm>
        <a:graphic>
          <a:graphicData uri="http://schemas.openxmlformats.org/drawingml/2006/table">
            <a:tbl>
              <a:tblPr firstRow="1" firstCol="1" bandRow="1">
                <a:tableStyleId>{5C22544A-7EE6-4342-B048-85BDC9FD1C3A}</a:tableStyleId>
              </a:tblPr>
              <a:tblGrid>
                <a:gridCol w="780695">
                  <a:extLst>
                    <a:ext uri="{9D8B030D-6E8A-4147-A177-3AD203B41FA5}">
                      <a16:colId xmlns:a16="http://schemas.microsoft.com/office/drawing/2014/main" val="3459554074"/>
                    </a:ext>
                  </a:extLst>
                </a:gridCol>
                <a:gridCol w="1753967">
                  <a:extLst>
                    <a:ext uri="{9D8B030D-6E8A-4147-A177-3AD203B41FA5}">
                      <a16:colId xmlns:a16="http://schemas.microsoft.com/office/drawing/2014/main" val="4112204235"/>
                    </a:ext>
                  </a:extLst>
                </a:gridCol>
                <a:gridCol w="1152264">
                  <a:extLst>
                    <a:ext uri="{9D8B030D-6E8A-4147-A177-3AD203B41FA5}">
                      <a16:colId xmlns:a16="http://schemas.microsoft.com/office/drawing/2014/main" val="2773873690"/>
                    </a:ext>
                  </a:extLst>
                </a:gridCol>
                <a:gridCol w="1152264">
                  <a:extLst>
                    <a:ext uri="{9D8B030D-6E8A-4147-A177-3AD203B41FA5}">
                      <a16:colId xmlns:a16="http://schemas.microsoft.com/office/drawing/2014/main" val="444166471"/>
                    </a:ext>
                  </a:extLst>
                </a:gridCol>
                <a:gridCol w="1080347">
                  <a:extLst>
                    <a:ext uri="{9D8B030D-6E8A-4147-A177-3AD203B41FA5}">
                      <a16:colId xmlns:a16="http://schemas.microsoft.com/office/drawing/2014/main" val="535202210"/>
                    </a:ext>
                  </a:extLst>
                </a:gridCol>
              </a:tblGrid>
              <a:tr h="294892">
                <a:tc>
                  <a:txBody>
                    <a:bodyPr/>
                    <a:lstStyle/>
                    <a:p>
                      <a:pPr algn="just">
                        <a:lnSpc>
                          <a:spcPct val="115000"/>
                        </a:lnSpc>
                        <a:spcAft>
                          <a:spcPts val="0"/>
                        </a:spcAft>
                      </a:pPr>
                      <a:r>
                        <a:rPr lang="en-US" sz="1200">
                          <a:effectLst/>
                        </a:rPr>
                        <a:t>S.No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FILTER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MSE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PSNR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SSIM</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71719957"/>
                  </a:ext>
                </a:extLst>
              </a:tr>
              <a:tr h="294892">
                <a:tc>
                  <a:txBody>
                    <a:bodyPr/>
                    <a:lstStyle/>
                    <a:p>
                      <a:pPr algn="just">
                        <a:lnSpc>
                          <a:spcPct val="115000"/>
                        </a:lnSpc>
                        <a:spcAft>
                          <a:spcPts val="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WIENER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1.24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47.2192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0.9866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5228622"/>
                  </a:ext>
                </a:extLst>
              </a:tr>
              <a:tr h="294892">
                <a:tc>
                  <a:txBody>
                    <a:bodyPr/>
                    <a:lstStyle/>
                    <a:p>
                      <a:pPr algn="just">
                        <a:lnSpc>
                          <a:spcPct val="115000"/>
                        </a:lnSpc>
                        <a:spcAft>
                          <a:spcPts val="0"/>
                        </a:spcAft>
                      </a:pPr>
                      <a:r>
                        <a:rPr lang="en-US" sz="1200">
                          <a:effectLst/>
                        </a:rPr>
                        <a:t>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AVERAGE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6.142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36.7407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6417245"/>
                  </a:ext>
                </a:extLst>
              </a:tr>
              <a:tr h="294892">
                <a:tc>
                  <a:txBody>
                    <a:bodyPr/>
                    <a:lstStyle/>
                    <a:p>
                      <a:pPr algn="just">
                        <a:lnSpc>
                          <a:spcPct val="115000"/>
                        </a:lnSpc>
                        <a:spcAft>
                          <a:spcPts val="0"/>
                        </a:spcAft>
                      </a:pPr>
                      <a:r>
                        <a:rPr lang="en-US" sz="1200">
                          <a:effectLst/>
                        </a:rPr>
                        <a:t>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MEDIAN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1.67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45.9473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0.9882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2839953"/>
                  </a:ext>
                </a:extLst>
              </a:tr>
              <a:tr h="294892">
                <a:tc>
                  <a:txBody>
                    <a:bodyPr/>
                    <a:lstStyle/>
                    <a:p>
                      <a:pPr algn="just">
                        <a:lnSpc>
                          <a:spcPct val="115000"/>
                        </a:lnSpc>
                        <a:spcAft>
                          <a:spcPts val="0"/>
                        </a:spcAft>
                      </a:pPr>
                      <a:r>
                        <a:rPr lang="en-US" sz="1200">
                          <a:effectLst/>
                        </a:rPr>
                        <a:t>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MIDPOINT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7.81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39.23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0.957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3764158"/>
                  </a:ext>
                </a:extLst>
              </a:tr>
              <a:tr h="294892">
                <a:tc>
                  <a:txBody>
                    <a:bodyPr/>
                    <a:lstStyle/>
                    <a:p>
                      <a:pPr algn="just">
                        <a:lnSpc>
                          <a:spcPct val="115000"/>
                        </a:lnSpc>
                        <a:spcAft>
                          <a:spcPts val="0"/>
                        </a:spcAft>
                      </a:pPr>
                      <a:r>
                        <a:rPr lang="en-US" sz="1200">
                          <a:effectLst/>
                        </a:rPr>
                        <a:t>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GUIDED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6.82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39.8241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0.9484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43989"/>
                  </a:ext>
                </a:extLst>
              </a:tr>
              <a:tr h="294892">
                <a:tc>
                  <a:txBody>
                    <a:bodyPr/>
                    <a:lstStyle/>
                    <a:p>
                      <a:pPr algn="just">
                        <a:lnSpc>
                          <a:spcPct val="115000"/>
                        </a:lnSpc>
                        <a:spcAft>
                          <a:spcPts val="0"/>
                        </a:spcAft>
                      </a:pPr>
                      <a:r>
                        <a:rPr lang="en-US" sz="1200">
                          <a:effectLst/>
                        </a:rPr>
                        <a:t>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DISK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36.08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32.592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0.736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7504577"/>
                  </a:ext>
                </a:extLst>
              </a:tr>
              <a:tr h="294892">
                <a:tc>
                  <a:txBody>
                    <a:bodyPr/>
                    <a:lstStyle/>
                    <a:p>
                      <a:pPr algn="just">
                        <a:lnSpc>
                          <a:spcPct val="115000"/>
                        </a:lnSpc>
                        <a:spcAft>
                          <a:spcPts val="0"/>
                        </a:spcAft>
                      </a:pPr>
                      <a:r>
                        <a:rPr lang="en-US" sz="1200">
                          <a:effectLst/>
                        </a:rPr>
                        <a:t>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LAPLACIAN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24.89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34.205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0.745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2992226"/>
                  </a:ext>
                </a:extLst>
              </a:tr>
              <a:tr h="294892">
                <a:tc>
                  <a:txBody>
                    <a:bodyPr/>
                    <a:lstStyle/>
                    <a:p>
                      <a:pPr algn="just">
                        <a:lnSpc>
                          <a:spcPct val="115000"/>
                        </a:lnSpc>
                        <a:spcAft>
                          <a:spcPts val="0"/>
                        </a:spcAft>
                      </a:pPr>
                      <a:r>
                        <a:rPr lang="en-US" sz="1200">
                          <a:effectLst/>
                        </a:rPr>
                        <a:t>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MOTION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12.61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37.158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0.913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34784949"/>
                  </a:ext>
                </a:extLst>
              </a:tr>
              <a:tr h="294892">
                <a:tc>
                  <a:txBody>
                    <a:bodyPr/>
                    <a:lstStyle/>
                    <a:p>
                      <a:pPr algn="just">
                        <a:lnSpc>
                          <a:spcPct val="115000"/>
                        </a:lnSpc>
                        <a:spcAft>
                          <a:spcPts val="0"/>
                        </a:spcAft>
                      </a:pPr>
                      <a:r>
                        <a:rPr lang="en-US" sz="1200">
                          <a:effectLst/>
                        </a:rPr>
                        <a:t>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GAUSSIAN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14.5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36.55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0.9116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7620544"/>
                  </a:ext>
                </a:extLst>
              </a:tr>
              <a:tr h="294892">
                <a:tc>
                  <a:txBody>
                    <a:bodyPr/>
                    <a:lstStyle/>
                    <a:p>
                      <a:pPr algn="just">
                        <a:lnSpc>
                          <a:spcPct val="115000"/>
                        </a:lnSpc>
                        <a:spcAft>
                          <a:spcPts val="0"/>
                        </a:spcAft>
                      </a:pPr>
                      <a:r>
                        <a:rPr lang="en-US" sz="1200">
                          <a:effectLst/>
                        </a:rPr>
                        <a:t>10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UNSHARP</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16.05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36.109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0.8944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56796451"/>
                  </a:ext>
                </a:extLst>
              </a:tr>
              <a:tr h="294892">
                <a:tc>
                  <a:txBody>
                    <a:bodyPr/>
                    <a:lstStyle/>
                    <a:p>
                      <a:pPr algn="just">
                        <a:lnSpc>
                          <a:spcPct val="115000"/>
                        </a:lnSpc>
                        <a:spcAft>
                          <a:spcPts val="0"/>
                        </a:spcAft>
                      </a:pPr>
                      <a:r>
                        <a:rPr lang="en-US" sz="1200">
                          <a:effectLst/>
                        </a:rPr>
                        <a:t>11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SOBEL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216.75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24.805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0.138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71655542"/>
                  </a:ext>
                </a:extLst>
              </a:tr>
              <a:tr h="294892">
                <a:tc>
                  <a:txBody>
                    <a:bodyPr/>
                    <a:lstStyle/>
                    <a:p>
                      <a:pPr algn="just">
                        <a:lnSpc>
                          <a:spcPct val="115000"/>
                        </a:lnSpc>
                        <a:spcAft>
                          <a:spcPts val="0"/>
                        </a:spcAft>
                      </a:pPr>
                      <a:r>
                        <a:rPr lang="en-US" sz="1200">
                          <a:effectLst/>
                        </a:rPr>
                        <a:t>12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LOW PASS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137.554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7.9041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0.1229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68739632"/>
                  </a:ext>
                </a:extLst>
              </a:tr>
              <a:tr h="294892">
                <a:tc>
                  <a:txBody>
                    <a:bodyPr/>
                    <a:lstStyle/>
                    <a:p>
                      <a:pPr algn="just">
                        <a:lnSpc>
                          <a:spcPct val="115000"/>
                        </a:lnSpc>
                        <a:spcAft>
                          <a:spcPts val="0"/>
                        </a:spcAft>
                      </a:pPr>
                      <a:r>
                        <a:rPr lang="en-US" sz="1200">
                          <a:effectLst/>
                        </a:rPr>
                        <a:t>13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RANGE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219.68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24.7469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0.1893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9601217"/>
                  </a:ext>
                </a:extLst>
              </a:tr>
              <a:tr h="294892">
                <a:tc>
                  <a:txBody>
                    <a:bodyPr/>
                    <a:lstStyle/>
                    <a:p>
                      <a:pPr algn="just">
                        <a:lnSpc>
                          <a:spcPct val="115000"/>
                        </a:lnSpc>
                        <a:spcAft>
                          <a:spcPts val="0"/>
                        </a:spcAft>
                      </a:pPr>
                      <a:r>
                        <a:rPr lang="en-US" sz="1200">
                          <a:effectLst/>
                        </a:rPr>
                        <a:t>14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MAX</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INF</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0.9053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2269238"/>
                  </a:ext>
                </a:extLst>
              </a:tr>
              <a:tr h="294892">
                <a:tc>
                  <a:txBody>
                    <a:bodyPr/>
                    <a:lstStyle/>
                    <a:p>
                      <a:pPr algn="just">
                        <a:lnSpc>
                          <a:spcPct val="115000"/>
                        </a:lnSpc>
                        <a:spcAft>
                          <a:spcPts val="0"/>
                        </a:spcAft>
                      </a:pPr>
                      <a:r>
                        <a:rPr lang="en-US" sz="1200">
                          <a:effectLst/>
                        </a:rPr>
                        <a:t>15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LOG</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222.72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24.687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0.1004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83952248"/>
                  </a:ext>
                </a:extLst>
              </a:tr>
              <a:tr h="294892">
                <a:tc>
                  <a:txBody>
                    <a:bodyPr/>
                    <a:lstStyle/>
                    <a:p>
                      <a:pPr algn="just">
                        <a:lnSpc>
                          <a:spcPct val="115000"/>
                        </a:lnSpc>
                        <a:spcAft>
                          <a:spcPts val="0"/>
                        </a:spcAft>
                      </a:pPr>
                      <a:r>
                        <a:rPr lang="en-US" sz="1200">
                          <a:effectLst/>
                        </a:rPr>
                        <a:t>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MIN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39.78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32.167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dirty="0">
                          <a:effectLst/>
                        </a:rPr>
                        <a:t>0.9051</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4478908"/>
                  </a:ext>
                </a:extLst>
              </a:tr>
            </a:tbl>
          </a:graphicData>
        </a:graphic>
      </p:graphicFrame>
    </p:spTree>
    <p:extLst>
      <p:ext uri="{BB962C8B-B14F-4D97-AF65-F5344CB8AC3E}">
        <p14:creationId xmlns:p14="http://schemas.microsoft.com/office/powerpoint/2010/main" val="2820746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itchFamily="18" charset="0"/>
              </a:rPr>
              <a:t>APPLICATIONS:</a:t>
            </a:r>
          </a:p>
        </p:txBody>
      </p:sp>
      <p:sp>
        <p:nvSpPr>
          <p:cNvPr id="3" name="Content Placeholder 2"/>
          <p:cNvSpPr>
            <a:spLocks noGrp="1"/>
          </p:cNvSpPr>
          <p:nvPr>
            <p:ph idx="1"/>
          </p:nvPr>
        </p:nvSpPr>
        <p:spPr>
          <a:xfrm>
            <a:off x="446816" y="1972119"/>
            <a:ext cx="11029615" cy="3678303"/>
          </a:xfrm>
        </p:spPr>
        <p:txBody>
          <a:bodyPr/>
          <a:lstStyle/>
          <a:p>
            <a:pPr>
              <a:lnSpc>
                <a:spcPct val="150000"/>
              </a:lnSpc>
            </a:pPr>
            <a:r>
              <a:rPr lang="en-IN" dirty="0">
                <a:latin typeface="Times New Roman" panose="02020603050405020304" pitchFamily="18" charset="0"/>
                <a:cs typeface="Times New Roman" panose="02020603050405020304" pitchFamily="18" charset="0"/>
              </a:rPr>
              <a:t>Tumour detection	</a:t>
            </a:r>
          </a:p>
          <a:p>
            <a:pPr>
              <a:lnSpc>
                <a:spcPct val="150000"/>
              </a:lnSpc>
            </a:pPr>
            <a:r>
              <a:rPr lang="en-IN" dirty="0">
                <a:latin typeface="Times New Roman" panose="02020603050405020304" pitchFamily="18" charset="0"/>
                <a:cs typeface="Times New Roman" panose="02020603050405020304" pitchFamily="18" charset="0"/>
              </a:rPr>
              <a:t>Inflammation or infection in an organ</a:t>
            </a:r>
          </a:p>
          <a:p>
            <a:pPr>
              <a:lnSpc>
                <a:spcPct val="150000"/>
              </a:lnSpc>
            </a:pPr>
            <a:r>
              <a:rPr lang="en-IN" dirty="0">
                <a:latin typeface="Times New Roman" panose="02020603050405020304" pitchFamily="18" charset="0"/>
                <a:cs typeface="Times New Roman" panose="02020603050405020304" pitchFamily="18" charset="0"/>
              </a:rPr>
              <a:t>musculoskeletal disorders </a:t>
            </a:r>
          </a:p>
          <a:p>
            <a:r>
              <a:rPr lang="en-IN" dirty="0">
                <a:latin typeface="Times New Roman" panose="02020603050405020304" pitchFamily="18" charset="0"/>
                <a:cs typeface="Times New Roman" panose="02020603050405020304" pitchFamily="18" charset="0"/>
              </a:rPr>
              <a:t>other irregularities that exist in tissue or organs in their body </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3F6FB-B5D9-44A1-904F-C023EDE28029}"/>
              </a:ext>
            </a:extLst>
          </p:cNvPr>
          <p:cNvSpPr>
            <a:spLocks noGrp="1"/>
          </p:cNvSpPr>
          <p:nvPr>
            <p:ph type="title"/>
          </p:nvPr>
        </p:nvSpPr>
        <p:spPr/>
        <p:txBody>
          <a:bodyPr/>
          <a:lstStyle/>
          <a:p>
            <a:r>
              <a:rPr lang="en-IN" dirty="0">
                <a:latin typeface="Times New Roman" pitchFamily="18" charset="0"/>
                <a:cs typeface="Times New Roman" pitchFamily="18" charset="0"/>
              </a:rPr>
              <a:t>Conclusion </a:t>
            </a:r>
            <a:endParaRPr lang="en-US" dirty="0"/>
          </a:p>
        </p:txBody>
      </p:sp>
      <p:sp>
        <p:nvSpPr>
          <p:cNvPr id="3" name="Content Placeholder 2">
            <a:extLst>
              <a:ext uri="{FF2B5EF4-FFF2-40B4-BE49-F238E27FC236}">
                <a16:creationId xmlns:a16="http://schemas.microsoft.com/office/drawing/2014/main" id="{C1D346E3-7759-4105-83BD-07FDD74B61F2}"/>
              </a:ext>
            </a:extLst>
          </p:cNvPr>
          <p:cNvSpPr>
            <a:spLocks noGrp="1"/>
          </p:cNvSpPr>
          <p:nvPr>
            <p:ph idx="1"/>
          </p:nvPr>
        </p:nvSpPr>
        <p:spPr>
          <a:xfrm>
            <a:off x="485942" y="2075831"/>
            <a:ext cx="11029615" cy="3678303"/>
          </a:xfrm>
        </p:spPr>
        <p:txBody>
          <a:bodyPr>
            <a:normAutofit fontScale="85000" lnSpcReduction="10000"/>
          </a:bodyPr>
          <a:lstStyle/>
          <a:p>
            <a:pPr algn="just">
              <a:lnSpc>
                <a:spcPct val="150000"/>
              </a:lnSpc>
            </a:pPr>
            <a:r>
              <a:rPr lang="en-US" dirty="0">
                <a:latin typeface="Times New Roman" panose="02020603050405020304" pitchFamily="18" charset="0"/>
                <a:cs typeface="Times New Roman" panose="02020603050405020304" pitchFamily="18" charset="0"/>
              </a:rPr>
              <a:t>This project makes it easy for the user to use the tool as it is designed using MATLAB GUI which contains several tools like the axes, panels, buttons etc. This GUI makes it easier for communicating with other user interface’s, create tables, plot graphs, performing computations etc. The user need not have any knowledge about the coding section working behind the GUI.</a:t>
            </a:r>
          </a:p>
          <a:p>
            <a:pPr algn="just">
              <a:lnSpc>
                <a:spcPct val="150000"/>
              </a:lnSpc>
            </a:pPr>
            <a:r>
              <a:rPr lang="en-US" dirty="0">
                <a:latin typeface="Times New Roman" panose="02020603050405020304" pitchFamily="18" charset="0"/>
                <a:cs typeface="Times New Roman" panose="02020603050405020304" pitchFamily="18" charset="0"/>
              </a:rPr>
              <a:t>In our project when the  load image push button is used, an image can be selected from any folder that is present in the MATLAB directory and will be displayed in the region of axes1. RGB to gray push button adjacent to it is used to convert a color image into a grayscale image and then displays it in the axes2 region.</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total of 17 filtering techniques can be applied using respective push buttons each provided for the filters like average, Laplacian, </a:t>
            </a:r>
            <a:r>
              <a:rPr lang="en-US" dirty="0" err="1">
                <a:latin typeface="Times New Roman" panose="02020603050405020304" pitchFamily="18" charset="0"/>
                <a:cs typeface="Times New Roman" panose="02020603050405020304" pitchFamily="18" charset="0"/>
              </a:rPr>
              <a:t>weiner</a:t>
            </a:r>
            <a:r>
              <a:rPr lang="en-US" dirty="0">
                <a:latin typeface="Times New Roman" panose="02020603050405020304" pitchFamily="18" charset="0"/>
                <a:cs typeface="Times New Roman" panose="02020603050405020304" pitchFamily="18" charset="0"/>
              </a:rPr>
              <a:t>, gaussian etc., and the filtered image will be displayed in the region of axes3.</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Image comparison metrics like PSNR, MSE and SSIM are displayed in the command window of MATLAB for each filtered image. The values of these metrics are tabulated and can be compared.</a:t>
            </a:r>
            <a:endParaRPr lang="en-IN" dirty="0">
              <a:latin typeface="Times New Roman" panose="02020603050405020304" pitchFamily="18" charset="0"/>
              <a:cs typeface="Times New Roman" panose="02020603050405020304" pitchFamily="18" charset="0"/>
            </a:endParaRPr>
          </a:p>
          <a:p>
            <a:pPr algn="just">
              <a:lnSpc>
                <a:spcPct val="150000"/>
              </a:lnSpc>
            </a:pPr>
            <a:endParaRPr lang="en-US"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2674154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14AA-EF72-4D03-8D50-C5B9658DD4D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ENHANCEMENT</a:t>
            </a:r>
          </a:p>
        </p:txBody>
      </p:sp>
      <p:sp>
        <p:nvSpPr>
          <p:cNvPr id="3" name="Content Placeholder 2">
            <a:extLst>
              <a:ext uri="{FF2B5EF4-FFF2-40B4-BE49-F238E27FC236}">
                <a16:creationId xmlns:a16="http://schemas.microsoft.com/office/drawing/2014/main" id="{434BA542-D62D-4CE5-930A-1B44EA29ED6D}"/>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Cancer is the second leading cause of death world-wide and early detection of </a:t>
            </a:r>
            <a:r>
              <a:rPr lang="en-IN" dirty="0" err="1">
                <a:latin typeface="Times New Roman" panose="02020603050405020304" pitchFamily="18" charset="0"/>
                <a:cs typeface="Times New Roman" panose="02020603050405020304" pitchFamily="18" charset="0"/>
              </a:rPr>
              <a:t>tumors</a:t>
            </a:r>
            <a:r>
              <a:rPr lang="en-IN" dirty="0">
                <a:latin typeface="Times New Roman" panose="02020603050405020304" pitchFamily="18" charset="0"/>
                <a:cs typeface="Times New Roman" panose="02020603050405020304" pitchFamily="18" charset="0"/>
              </a:rPr>
              <a:t> could help in its effective treatment. </a:t>
            </a:r>
            <a:r>
              <a:rPr lang="en-US" dirty="0">
                <a:latin typeface="Times New Roman" panose="02020603050405020304" pitchFamily="18" charset="0"/>
                <a:cs typeface="Times New Roman" panose="02020603050405020304" pitchFamily="18" charset="0"/>
              </a:rPr>
              <a:t>This tool is useful to doctors in diagnosis phase for early detection of tumor to save the patient by appropriate treatment.</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future the image quality may be further enhanced by using hybrid filtering </a:t>
            </a:r>
            <a:r>
              <a:rPr lang="en-IN" dirty="0">
                <a:latin typeface="Times New Roman" panose="02020603050405020304" pitchFamily="18" charset="0"/>
                <a:cs typeface="Times New Roman" panose="02020603050405020304" pitchFamily="18" charset="0"/>
              </a:rPr>
              <a:t>filtering techniques wherein two or more filters are used which may result in an excellent quality output which facilitates effective detection of lung cancer </a:t>
            </a:r>
            <a:r>
              <a:rPr lang="en-IN" dirty="0" err="1">
                <a:latin typeface="Times New Roman" panose="02020603050405020304" pitchFamily="18" charset="0"/>
                <a:cs typeface="Times New Roman" panose="02020603050405020304" pitchFamily="18" charset="0"/>
              </a:rPr>
              <a:t>tumors</a:t>
            </a:r>
            <a:r>
              <a:rPr lang="en-IN" dirty="0">
                <a:latin typeface="Times New Roman" panose="02020603050405020304" pitchFamily="18" charset="0"/>
                <a:cs typeface="Times New Roman" panose="02020603050405020304" pitchFamily="18" charset="0"/>
              </a:rPr>
              <a:t>.</a:t>
            </a:r>
          </a:p>
          <a:p>
            <a:pPr algn="just">
              <a:lnSpc>
                <a:spcPct val="150000"/>
              </a:lnSpc>
            </a:pPr>
            <a:endParaRPr lang="en-US"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2328505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a:t>
            </a:r>
          </a:p>
        </p:txBody>
      </p:sp>
      <p:sp>
        <p:nvSpPr>
          <p:cNvPr id="5" name="Content Placeholder 4"/>
          <p:cNvSpPr>
            <a:spLocks noGrp="1"/>
          </p:cNvSpPr>
          <p:nvPr>
            <p:ph idx="1"/>
          </p:nvPr>
        </p:nvSpPr>
        <p:spPr>
          <a:xfrm>
            <a:off x="572566" y="1852692"/>
            <a:ext cx="11029615" cy="4366953"/>
          </a:xfrm>
        </p:spPr>
        <p:txBody>
          <a:bodyPr>
            <a:normAutofit/>
          </a:bodyPr>
          <a:lstStyle/>
          <a:p>
            <a:pPr algn="just"/>
            <a:r>
              <a:rPr lang="en-US" sz="1600" dirty="0">
                <a:latin typeface="Times New Roman" panose="02020603050405020304" pitchFamily="18" charset="0"/>
                <a:cs typeface="Times New Roman" panose="02020603050405020304" pitchFamily="18" charset="0"/>
              </a:rPr>
              <a:t>https://www.who.int/nmh/publications/ncd_report_chapter1.pdf.</a:t>
            </a:r>
          </a:p>
          <a:p>
            <a:pPr algn="just"/>
            <a:r>
              <a:rPr lang="en-US" sz="1600" dirty="0">
                <a:latin typeface="Times New Roman" panose="02020603050405020304" pitchFamily="18" charset="0"/>
                <a:cs typeface="Times New Roman" panose="02020603050405020304" pitchFamily="18" charset="0"/>
              </a:rPr>
              <a:t>Pratap, G.P., &amp; Chauhan, R.P. (2016). Detection of Lung cancer cells using image processing techniques. IEEE 1st International Conference on Power Electronics, Intelligent Control and Energy Systems (ICPEICES), 1-6.</a:t>
            </a:r>
          </a:p>
          <a:p>
            <a:pPr algn="just"/>
            <a:r>
              <a:rPr lang="en-US" sz="1600" dirty="0" err="1">
                <a:latin typeface="Times New Roman" panose="02020603050405020304" pitchFamily="18" charset="0"/>
                <a:cs typeface="Times New Roman" panose="02020603050405020304" pitchFamily="18" charset="0"/>
              </a:rPr>
              <a:t>Bariqi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Abdillah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Alhadi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Bustamam</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Devvi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Sarwinda</a:t>
            </a:r>
            <a:r>
              <a:rPr lang="en-US" sz="1600" dirty="0">
                <a:latin typeface="Times New Roman" panose="02020603050405020304" pitchFamily="18" charset="0"/>
                <a:cs typeface="Times New Roman" panose="02020603050405020304" pitchFamily="18" charset="0"/>
              </a:rPr>
              <a:t> (2017). Image processing based detection of lung cancer on CT scan images. IOP Conf. Series: Journal of Physics: 893 (2017) 012063</a:t>
            </a:r>
          </a:p>
          <a:p>
            <a:pPr algn="just"/>
            <a:r>
              <a:rPr lang="en-US" sz="1600" dirty="0">
                <a:latin typeface="Times New Roman" panose="02020603050405020304" pitchFamily="18" charset="0"/>
                <a:cs typeface="Times New Roman" panose="02020603050405020304" pitchFamily="18" charset="0"/>
              </a:rPr>
              <a:t>Arvind Kumar Tiwari (2016). Prediction of lung cancer using image Processing techniques: a review. Advanced Computational Intelligence: An International Journal (ACII), Vol.3, No.1, 1-9.</a:t>
            </a:r>
          </a:p>
          <a:p>
            <a:pPr algn="just"/>
            <a:r>
              <a:rPr lang="en-US" sz="1600" dirty="0" err="1">
                <a:latin typeface="Times New Roman" panose="02020603050405020304" pitchFamily="18" charset="0"/>
                <a:cs typeface="Times New Roman" panose="02020603050405020304" pitchFamily="18" charset="0"/>
              </a:rPr>
              <a:t>Durge</a:t>
            </a:r>
            <a:r>
              <a:rPr lang="en-US" sz="1600" dirty="0">
                <a:latin typeface="Times New Roman" panose="02020603050405020304" pitchFamily="18" charset="0"/>
                <a:cs typeface="Times New Roman" panose="02020603050405020304" pitchFamily="18" charset="0"/>
              </a:rPr>
              <a:t>, J. M ., N. P. </a:t>
            </a:r>
            <a:r>
              <a:rPr lang="en-US" sz="1600" dirty="0" err="1">
                <a:latin typeface="Times New Roman" panose="02020603050405020304" pitchFamily="18" charset="0"/>
                <a:cs typeface="Times New Roman" panose="02020603050405020304" pitchFamily="18" charset="0"/>
              </a:rPr>
              <a:t>Bobade</a:t>
            </a:r>
            <a:r>
              <a:rPr lang="en-US" sz="1600" dirty="0">
                <a:latin typeface="Times New Roman" panose="02020603050405020304" pitchFamily="18" charset="0"/>
                <a:cs typeface="Times New Roman" panose="02020603050405020304" pitchFamily="18" charset="0"/>
              </a:rPr>
              <a:t>,, &amp; </a:t>
            </a:r>
            <a:r>
              <a:rPr lang="en-US" sz="1600" dirty="0" err="1">
                <a:latin typeface="Times New Roman" panose="02020603050405020304" pitchFamily="18" charset="0"/>
                <a:cs typeface="Times New Roman" panose="02020603050405020304" pitchFamily="18" charset="0"/>
              </a:rPr>
              <a:t>Mhala</a:t>
            </a:r>
            <a:r>
              <a:rPr lang="en-US" sz="1600" dirty="0">
                <a:latin typeface="Times New Roman" panose="02020603050405020304" pitchFamily="18" charset="0"/>
                <a:cs typeface="Times New Roman" panose="02020603050405020304" pitchFamily="18" charset="0"/>
              </a:rPr>
              <a:t>. N. (2015). Image enhancement to detect the </a:t>
            </a:r>
            <a:r>
              <a:rPr lang="en-US" sz="1600" dirty="0" err="1">
                <a:latin typeface="Times New Roman" panose="02020603050405020304" pitchFamily="18" charset="0"/>
                <a:cs typeface="Times New Roman" panose="02020603050405020304" pitchFamily="18" charset="0"/>
              </a:rPr>
              <a:t>lungcancer</a:t>
            </a:r>
            <a:r>
              <a:rPr lang="en-US" sz="1600" dirty="0">
                <a:latin typeface="Times New Roman" panose="02020603050405020304" pitchFamily="18" charset="0"/>
                <a:cs typeface="Times New Roman" panose="02020603050405020304" pitchFamily="18" charset="0"/>
              </a:rPr>
              <a:t> at early stage using median filter. International Journal of Science, Engineering and Technology- Volume 3 Issue 4: 936-939.</a:t>
            </a:r>
          </a:p>
          <a:p>
            <a:pPr lvl="0" algn="just">
              <a:lnSpc>
                <a:spcPct val="150000"/>
              </a:lnSpc>
            </a:pPr>
            <a:endParaRPr lang="en-US" sz="1400" dirty="0">
              <a:latin typeface="Times New Roman" panose="02020603050405020304"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165A-53CB-4DE7-9D71-FA086CCDC81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B2E821D-CAE7-447F-BF63-DD2EDD2EF022}"/>
              </a:ext>
            </a:extLst>
          </p:cNvPr>
          <p:cNvSpPr>
            <a:spLocks noGrp="1"/>
          </p:cNvSpPr>
          <p:nvPr>
            <p:ph idx="1"/>
          </p:nvPr>
        </p:nvSpPr>
        <p:spPr/>
        <p:txBody>
          <a:bodyPr>
            <a:normAutofit/>
          </a:bodyPr>
          <a:lstStyle/>
          <a:p>
            <a:pPr algn="just">
              <a:buNone/>
            </a:pPr>
            <a:r>
              <a:rPr lang="en-US" dirty="0"/>
              <a:t>	</a:t>
            </a:r>
            <a:r>
              <a:rPr lang="en-US" dirty="0">
                <a:latin typeface="Times New Roman" panose="02020603050405020304" pitchFamily="18" charset="0"/>
                <a:cs typeface="Times New Roman" panose="02020603050405020304" pitchFamily="18" charset="0"/>
              </a:rPr>
              <a:t>Various malignant tumors originate from specific types of cancer cells. They are:</a:t>
            </a:r>
          </a:p>
          <a:p>
            <a:pPr algn="just">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Carcinomas </a:t>
            </a:r>
            <a:r>
              <a:rPr lang="en-US" dirty="0">
                <a:latin typeface="Times New Roman" panose="02020603050405020304" pitchFamily="18" charset="0"/>
                <a:cs typeface="Times New Roman" panose="02020603050405020304" pitchFamily="18" charset="0"/>
              </a:rPr>
              <a:t>are known to originate from epithelial cells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Most of the common tumors are carcinomas, especially among older adults.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carcinomas of the stomach, liver, pancreas, colon, prostate, lung or breast</a:t>
            </a:r>
          </a:p>
          <a:p>
            <a:pPr algn="just">
              <a:buNone/>
            </a:pPr>
            <a:r>
              <a:rPr lang="en-US" b="1" dirty="0">
                <a:latin typeface="Times New Roman" panose="02020603050405020304" pitchFamily="18" charset="0"/>
                <a:cs typeface="Times New Roman" panose="02020603050405020304" pitchFamily="18" charset="0"/>
              </a:rPr>
              <a:t>	Sarcomas </a:t>
            </a:r>
            <a:r>
              <a:rPr lang="en-US" dirty="0">
                <a:latin typeface="Times New Roman" panose="02020603050405020304" pitchFamily="18" charset="0"/>
                <a:cs typeface="Times New Roman" panose="02020603050405020304" pitchFamily="18" charset="0"/>
              </a:rPr>
              <a:t>start in connective tissues like bones, cartilage, fat and nerves. They originate in the cells outside the bone marrow and majority of them are malignant.</a:t>
            </a:r>
          </a:p>
          <a:p>
            <a:pPr algn="just">
              <a:buNone/>
            </a:pPr>
            <a:r>
              <a:rPr lang="en-IN"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Germ cell tumor:</a:t>
            </a:r>
            <a:r>
              <a:rPr lang="en-US" dirty="0">
                <a:latin typeface="Times New Roman" panose="02020603050405020304" pitchFamily="18" charset="0"/>
                <a:cs typeface="Times New Roman" panose="02020603050405020304" pitchFamily="18" charset="0"/>
              </a:rPr>
              <a:t> These tumors originate from the sperm and egg cells. Germ cell tumors most commonly occur in the ovaries or testicles. </a:t>
            </a:r>
          </a:p>
          <a:p>
            <a:pPr algn="just">
              <a:buNone/>
            </a:pPr>
            <a:r>
              <a:rPr lang="en-US" b="1" dirty="0">
                <a:latin typeface="Times New Roman" panose="02020603050405020304" pitchFamily="18" charset="0"/>
                <a:cs typeface="Times New Roman" panose="02020603050405020304" pitchFamily="18" charset="0"/>
              </a:rPr>
              <a:t>	Blastomas:</a:t>
            </a:r>
            <a:r>
              <a:rPr lang="en-US" dirty="0">
                <a:latin typeface="Times New Roman" panose="02020603050405020304" pitchFamily="18" charset="0"/>
                <a:cs typeface="Times New Roman" panose="02020603050405020304" pitchFamily="18" charset="0"/>
              </a:rPr>
              <a:t>  These tumors are more common in children and formed from embryonic tissue or developing cells.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medulloblastoma and glioblastoma, (brain tumors), retinoblastoma (tumor in the retina of the eye), osteoblastoma, (bone tumor), and neuroblastoma (tumor of the nervous system).</a:t>
            </a:r>
          </a:p>
        </p:txBody>
      </p:sp>
    </p:spTree>
    <p:extLst>
      <p:ext uri="{BB962C8B-B14F-4D97-AF65-F5344CB8AC3E}">
        <p14:creationId xmlns:p14="http://schemas.microsoft.com/office/powerpoint/2010/main" val="3208074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31180" y="3429000"/>
            <a:ext cx="4567083" cy="1754326"/>
          </a:xfrm>
          <a:prstGeom prst="rect">
            <a:avLst/>
          </a:prstGeom>
          <a:noFill/>
        </p:spPr>
        <p:txBody>
          <a:bodyPr wrap="none" lIns="91440" tIns="45720" rIns="91440" bIns="45720">
            <a:spAutoFit/>
          </a:bodyPr>
          <a:lstStyle/>
          <a:p>
            <a:pPr algn="ctr"/>
            <a:r>
              <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p>
          <a:p>
            <a:pPr algn="ct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itchFamily="18" charset="0"/>
                <a:cs typeface="Times New Roman" pitchFamily="18" charset="0"/>
              </a:rPr>
              <a:t>Existing system</a:t>
            </a:r>
          </a:p>
        </p:txBody>
      </p:sp>
      <p:sp>
        <p:nvSpPr>
          <p:cNvPr id="3" name="Content Placeholder 2"/>
          <p:cNvSpPr>
            <a:spLocks noGrp="1"/>
          </p:cNvSpPr>
          <p:nvPr>
            <p:ph idx="1"/>
          </p:nvPr>
        </p:nvSpPr>
        <p:spPr/>
        <p:txBody>
          <a:bodyPr/>
          <a:lstStyle/>
          <a:p>
            <a:pPr algn="just"/>
            <a:r>
              <a:rPr lang="en-IN" sz="2400" dirty="0">
                <a:latin typeface="Times New Roman" panose="02020603050405020304" pitchFamily="18" charset="0"/>
                <a:cs typeface="Times New Roman" panose="02020603050405020304" pitchFamily="18" charset="0"/>
              </a:rPr>
              <a:t>In the existing system only two to three filtering techniques are used namely Mean filter and Median filter</a:t>
            </a:r>
          </a:p>
          <a:p>
            <a:pPr algn="just"/>
            <a:r>
              <a:rPr lang="en-IN" sz="2400" dirty="0">
                <a:latin typeface="Times New Roman" panose="02020603050405020304" pitchFamily="18" charset="0"/>
                <a:cs typeface="Times New Roman" panose="02020603050405020304" pitchFamily="18" charset="0"/>
              </a:rPr>
              <a:t>It is only to enhance the quality of the MRI image </a:t>
            </a:r>
          </a:p>
          <a:p>
            <a:pPr algn="just">
              <a:lnSpc>
                <a:spcPct val="150000"/>
              </a:lnSpc>
              <a:buNone/>
            </a:pPr>
            <a:endParaRPr lang="en-US"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6F3D-39F9-42FB-BB0A-920C93B2192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Proposed System</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32D6306-824B-4477-B8AF-4B488E2C4268}"/>
              </a:ext>
            </a:extLst>
          </p:cNvPr>
          <p:cNvSpPr>
            <a:spLocks noGrp="1"/>
          </p:cNvSpPr>
          <p:nvPr>
            <p:ph idx="1"/>
          </p:nvPr>
        </p:nvSpPr>
        <p:spPr/>
        <p:txBody>
          <a:bodyPr/>
          <a:lstStyle/>
          <a:p>
            <a:pPr algn="just"/>
            <a:r>
              <a:rPr lang="en-IN" sz="2400" dirty="0">
                <a:solidFill>
                  <a:schemeClr val="tx1"/>
                </a:solidFill>
                <a:latin typeface="Times New Roman" panose="02020603050405020304" pitchFamily="18" charset="0"/>
                <a:cs typeface="Times New Roman" panose="02020603050405020304" pitchFamily="18" charset="0"/>
              </a:rPr>
              <a:t>In this 17 types of Filtering techniques including the existing techniques are used  namely Mean, Median, Wiener, Gaussian etc are used </a:t>
            </a:r>
          </a:p>
          <a:p>
            <a:pPr algn="just"/>
            <a:r>
              <a:rPr lang="en-IN" sz="2400" dirty="0">
                <a:solidFill>
                  <a:schemeClr val="tx1"/>
                </a:solidFill>
                <a:latin typeface="Times New Roman" panose="02020603050405020304" pitchFamily="18" charset="0"/>
                <a:cs typeface="Times New Roman" panose="02020603050405020304" pitchFamily="18" charset="0"/>
              </a:rPr>
              <a:t>Comparison of performances of Filters will be made using MSE, PSNR and SSIM techniques</a:t>
            </a:r>
          </a:p>
          <a:p>
            <a:pPr marL="0" indent="0">
              <a:buNone/>
            </a:pPr>
            <a:endParaRPr lang="en-IN" dirty="0"/>
          </a:p>
        </p:txBody>
      </p:sp>
    </p:spTree>
    <p:extLst>
      <p:ext uri="{BB962C8B-B14F-4D97-AF65-F5344CB8AC3E}">
        <p14:creationId xmlns:p14="http://schemas.microsoft.com/office/powerpoint/2010/main" val="370511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SOFTWARE REQUIREMENTS:</a:t>
            </a:r>
          </a:p>
        </p:txBody>
      </p:sp>
      <p:sp>
        <p:nvSpPr>
          <p:cNvPr id="3" name="Content Placeholder 2"/>
          <p:cNvSpPr>
            <a:spLocks noGrp="1"/>
          </p:cNvSpPr>
          <p:nvPr>
            <p:ph idx="1"/>
          </p:nvPr>
        </p:nvSpPr>
        <p:spPr>
          <a:xfrm>
            <a:off x="598445" y="1654285"/>
            <a:ext cx="11029615" cy="3678303"/>
          </a:xfrm>
        </p:spPr>
        <p:txBody>
          <a:bodyPr/>
          <a:lstStyle/>
          <a:p>
            <a:r>
              <a:rPr lang="en-US" dirty="0">
                <a:latin typeface="Times New Roman" pitchFamily="18" charset="0"/>
                <a:cs typeface="Times New Roman" pitchFamily="18" charset="0"/>
              </a:rPr>
              <a:t>OS    				-	Windows 7/8/10 </a:t>
            </a:r>
          </a:p>
          <a:p>
            <a:pPr algn="just"/>
            <a:r>
              <a:rPr lang="en-US" dirty="0">
                <a:latin typeface="Times New Roman" pitchFamily="18" charset="0"/>
                <a:cs typeface="Times New Roman" pitchFamily="18" charset="0"/>
              </a:rPr>
              <a:t>Software			 -	 MATLAB 2016a</a:t>
            </a:r>
          </a:p>
          <a:p>
            <a:pPr marL="0" indent="0">
              <a:buNone/>
            </a:pPr>
            <a:endParaRPr lang="en-US"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582</TotalTime>
  <Words>2150</Words>
  <Application>Microsoft Office PowerPoint</Application>
  <PresentationFormat>Widescreen</PresentationFormat>
  <Paragraphs>254</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Gill Sans MT</vt:lpstr>
      <vt:lpstr>Times New Roman</vt:lpstr>
      <vt:lpstr>Wingdings 2</vt:lpstr>
      <vt:lpstr>Wingdings 3</vt:lpstr>
      <vt:lpstr>Dividend</vt:lpstr>
      <vt:lpstr>PowerPoint Presentation</vt:lpstr>
      <vt:lpstr>contents</vt:lpstr>
      <vt:lpstr>Abstract</vt:lpstr>
      <vt:lpstr>ABSTRACT</vt:lpstr>
      <vt:lpstr>Introduction</vt:lpstr>
      <vt:lpstr>INTRODUCTION</vt:lpstr>
      <vt:lpstr>Existing system</vt:lpstr>
      <vt:lpstr>Proposed System</vt:lpstr>
      <vt:lpstr>SOFTWARE REQUIREMENTS:</vt:lpstr>
      <vt:lpstr>HARDWARE REQUIREMENTS:</vt:lpstr>
      <vt:lpstr>DATA FLOW DIAGRAM</vt:lpstr>
      <vt:lpstr>Use Case diagram</vt:lpstr>
      <vt:lpstr>sequence Diagram</vt:lpstr>
      <vt:lpstr>Algorithm &amp; Model</vt:lpstr>
      <vt:lpstr>Algorithm:</vt:lpstr>
      <vt:lpstr>PowerPoint Presentation</vt:lpstr>
      <vt:lpstr>framework</vt:lpstr>
      <vt:lpstr>Process of Execution:</vt:lpstr>
      <vt:lpstr>OUTPUT SCREENSHOTS</vt:lpstr>
      <vt:lpstr>LOAD IMAGE</vt:lpstr>
      <vt:lpstr>RGB to gray</vt:lpstr>
      <vt:lpstr>Median filter</vt:lpstr>
      <vt:lpstr>Image comparision metrics for median filter</vt:lpstr>
      <vt:lpstr>Wiener filter</vt:lpstr>
      <vt:lpstr>Image comparison metrics for wiener filter</vt:lpstr>
      <vt:lpstr>Unsharp masked filter</vt:lpstr>
      <vt:lpstr>Image comparison metrics for unsharp masked filter</vt:lpstr>
      <vt:lpstr>Laplacian filter</vt:lpstr>
      <vt:lpstr>Image comparison metrics for Laplacian filter</vt:lpstr>
      <vt:lpstr>Guided filter</vt:lpstr>
      <vt:lpstr>Image comparison metrics for guided filter</vt:lpstr>
      <vt:lpstr>Average filter</vt:lpstr>
      <vt:lpstr>Image comparison metrics for average filter</vt:lpstr>
      <vt:lpstr>Range filter</vt:lpstr>
      <vt:lpstr>Image comparison metrics for range filter</vt:lpstr>
      <vt:lpstr>Motion filter</vt:lpstr>
      <vt:lpstr>Image comparison metrics for motion filter</vt:lpstr>
      <vt:lpstr>Disk filter</vt:lpstr>
      <vt:lpstr>Image comparison metrics for disk filter</vt:lpstr>
      <vt:lpstr>Sobel filter</vt:lpstr>
      <vt:lpstr>Image comparison metrics for sobel filter</vt:lpstr>
      <vt:lpstr>Log filter</vt:lpstr>
      <vt:lpstr>Image comparison metrics for Log filter</vt:lpstr>
      <vt:lpstr>Gaussian filter</vt:lpstr>
      <vt:lpstr>Image comparison metrics for gaussian filter</vt:lpstr>
      <vt:lpstr>Max filter</vt:lpstr>
      <vt:lpstr>Image comparison metrics for max filter</vt:lpstr>
      <vt:lpstr>Min filter</vt:lpstr>
      <vt:lpstr>Image comparison metrics for min filter</vt:lpstr>
      <vt:lpstr>Midpoint filter</vt:lpstr>
      <vt:lpstr>Image comparison metrics for midpoint filter</vt:lpstr>
      <vt:lpstr>Gabor filter</vt:lpstr>
      <vt:lpstr>Lowpass filter</vt:lpstr>
      <vt:lpstr>Image comparison metrics for LowPass filter</vt:lpstr>
      <vt:lpstr>results</vt:lpstr>
      <vt:lpstr>APPLICATIONS:</vt:lpstr>
      <vt:lpstr>Conclusion </vt:lpstr>
      <vt:lpstr>FUTURE ENHANCEMENT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Assisted vision</dc:title>
  <dc:creator>suraj saiyan</dc:creator>
  <cp:lastModifiedBy>harshu</cp:lastModifiedBy>
  <cp:revision>77</cp:revision>
  <dcterms:created xsi:type="dcterms:W3CDTF">2020-04-23T09:40:07Z</dcterms:created>
  <dcterms:modified xsi:type="dcterms:W3CDTF">2020-06-27T15:07:41Z</dcterms:modified>
</cp:coreProperties>
</file>